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9" r:id="rId3"/>
    <p:sldId id="275" r:id="rId4"/>
    <p:sldId id="276" r:id="rId5"/>
    <p:sldId id="277" r:id="rId6"/>
    <p:sldId id="257" r:id="rId7"/>
    <p:sldId id="258" r:id="rId8"/>
    <p:sldId id="278" r:id="rId9"/>
    <p:sldId id="279" r:id="rId10"/>
    <p:sldId id="263" r:id="rId11"/>
    <p:sldId id="264" r:id="rId12"/>
    <p:sldId id="265" r:id="rId13"/>
    <p:sldId id="266" r:id="rId14"/>
    <p:sldId id="267" r:id="rId15"/>
    <p:sldId id="268" r:id="rId16"/>
    <p:sldId id="262" r:id="rId17"/>
    <p:sldId id="269" r:id="rId18"/>
    <p:sldId id="270" r:id="rId19"/>
    <p:sldId id="271" r:id="rId20"/>
    <p:sldId id="272" r:id="rId21"/>
    <p:sldId id="273" r:id="rId22"/>
    <p:sldId id="274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4" autoAdjust="0"/>
    <p:restoredTop sz="94660"/>
  </p:normalViewPr>
  <p:slideViewPr>
    <p:cSldViewPr snapToGrid="0">
      <p:cViewPr varScale="1">
        <p:scale>
          <a:sx n="90" d="100"/>
          <a:sy n="90" d="100"/>
        </p:scale>
        <p:origin x="57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5/18/2020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5/18/2020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5/18/2020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5/18/2020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5/18/2020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5/18/2020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5/18/2020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gi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7938FE-FDF5-4251-985D-5D96DF7CA20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PA" dirty="0"/>
              <a:t>Operadores lógicos  y relacionales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FA49BD3-EC5D-412B-90B9-0EAD785CEC2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PA" dirty="0"/>
              <a:t>Ricardo Álvarez, </a:t>
            </a:r>
            <a:r>
              <a:rPr lang="es-PA" dirty="0" err="1"/>
              <a:t>leanis</a:t>
            </a:r>
            <a:r>
              <a:rPr lang="es-PA" dirty="0"/>
              <a:t> bello, Luis Samaniego, julio navas, Robert Lu Zheng</a:t>
            </a:r>
          </a:p>
        </p:txBody>
      </p:sp>
      <p:pic>
        <p:nvPicPr>
          <p:cNvPr id="1026" name="Picture 2" descr="Tenemos Tecnología on Make a GIF">
            <a:extLst>
              <a:ext uri="{FF2B5EF4-FFF2-40B4-BE49-F238E27FC236}">
                <a16:creationId xmlns:a16="http://schemas.microsoft.com/office/drawing/2014/main" id="{30780004-0BCB-4903-B7CC-CD7699ACE35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1576" y="4541321"/>
            <a:ext cx="3048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in de Cristian en gif | Futurismo retro, Cyberpunk, Ilusiones opticas">
            <a:extLst>
              <a:ext uri="{FF2B5EF4-FFF2-40B4-BE49-F238E27FC236}">
                <a16:creationId xmlns:a16="http://schemas.microsoft.com/office/drawing/2014/main" id="{2A813DB9-623F-472B-BAC4-CE86F3E69BA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6357" y="609803"/>
            <a:ext cx="2060722" cy="1970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776962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PA" dirty="0"/>
              <a:t>Tabla de verdad	</a:t>
            </a: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PA" dirty="0"/>
          </a:p>
        </p:txBody>
      </p:sp>
      <p:pic>
        <p:nvPicPr>
          <p:cNvPr id="4100" name="Picture 4" descr="Esclarecimento De D Vidas Teste Interm Dio Filosofia Spinning ...">
            <a:extLst>
              <a:ext uri="{FF2B5EF4-FFF2-40B4-BE49-F238E27FC236}">
                <a16:creationId xmlns:a16="http://schemas.microsoft.com/office/drawing/2014/main" id="{E12341DF-E068-4E0B-B69B-4D1EF95574C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1716" y="695104"/>
            <a:ext cx="3200400" cy="400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66255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/>
              <a:t>¿Qué es la tabla de verdad?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s-PA" dirty="0"/>
              <a:t>Concepto de la tautología, rama de lógica proposicional. La tabla de la verdad muestra los resultados de una proposición para las combinaciones asignadas.</a:t>
            </a:r>
          </a:p>
        </p:txBody>
      </p:sp>
      <p:pic>
        <p:nvPicPr>
          <p:cNvPr id="1026" name="Picture 2" descr="Tablas de Verdad – Universidad Tecnológica Metropolitana ...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5720" y="3861048"/>
            <a:ext cx="5040560" cy="2833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Tablas de verdad y Formalización de Argumentos. - Apunt... en Taringa!">
            <a:extLst>
              <a:ext uri="{FF2B5EF4-FFF2-40B4-BE49-F238E27FC236}">
                <a16:creationId xmlns:a16="http://schemas.microsoft.com/office/drawing/2014/main" id="{0C3B9916-4150-4D64-8D3F-9483FDFE868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9543" y="4492932"/>
            <a:ext cx="2202047" cy="2202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79926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PA" dirty="0"/>
              <a:t>OPERADORES LÓGICOS PRINCIPALES</a:t>
            </a: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PA" dirty="0"/>
              <a:t>Consideramos las partes del argumento en dos:</a:t>
            </a:r>
          </a:p>
          <a:p>
            <a:r>
              <a:rPr lang="es-PA" dirty="0"/>
              <a:t>A = parte izquierda, B = parte derecha</a:t>
            </a:r>
          </a:p>
        </p:txBody>
      </p:sp>
    </p:spTree>
    <p:extLst>
      <p:ext uri="{BB962C8B-B14F-4D97-AF65-F5344CB8AC3E}">
        <p14:creationId xmlns:p14="http://schemas.microsoft.com/office/powerpoint/2010/main" val="31963256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/>
              <a:t>Operador Sí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1981200" y="1600202"/>
            <a:ext cx="8075240" cy="676671"/>
          </a:xfrm>
        </p:spPr>
        <p:txBody>
          <a:bodyPr/>
          <a:lstStyle/>
          <a:p>
            <a:r>
              <a:rPr lang="es-PA" dirty="0"/>
              <a:t>Sinónimo del operador relacional igual.</a:t>
            </a:r>
          </a:p>
        </p:txBody>
      </p:sp>
      <p:pic>
        <p:nvPicPr>
          <p:cNvPr id="2052" name="Picture 4" descr="Símbolo de la función lógica SI: a) Contactos, b) Normalizado y c) No normalizad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1704" y="2276872"/>
            <a:ext cx="4591050" cy="1352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utoShape 7" descr="A"/>
          <p:cNvSpPr>
            <a:spLocks noChangeAspect="1" noChangeArrowheads="1"/>
          </p:cNvSpPr>
          <p:nvPr/>
        </p:nvSpPr>
        <p:spPr bwMode="auto">
          <a:xfrm>
            <a:off x="1981200" y="33369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PA"/>
          </a:p>
        </p:txBody>
      </p:sp>
      <p:sp>
        <p:nvSpPr>
          <p:cNvPr id="9" name="AutoShape 8" descr="A"/>
          <p:cNvSpPr>
            <a:spLocks noChangeAspect="1" noChangeArrowheads="1"/>
          </p:cNvSpPr>
          <p:nvPr/>
        </p:nvSpPr>
        <p:spPr bwMode="auto">
          <a:xfrm>
            <a:off x="1981200" y="33369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PA"/>
          </a:p>
        </p:txBody>
      </p:sp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5840" y="4293096"/>
            <a:ext cx="2592288" cy="17414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329475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/>
              <a:t>Operador AND (Conjunción)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1981200" y="1600201"/>
            <a:ext cx="8219256" cy="1612776"/>
          </a:xfrm>
        </p:spPr>
        <p:txBody>
          <a:bodyPr/>
          <a:lstStyle/>
          <a:p>
            <a:r>
              <a:rPr lang="es-PA" dirty="0"/>
              <a:t>Devuelve verdadero si los argumentos de ambas partes son verdaderos. </a:t>
            </a:r>
          </a:p>
        </p:txBody>
      </p:sp>
      <p:pic>
        <p:nvPicPr>
          <p:cNvPr id="3074" name="Picture 2" descr="Símbolo de la función lógica Y: a) Contactos, b) Normalizado y c) No normalizad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9536" y="4159842"/>
            <a:ext cx="4591050" cy="1352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2065" y="3615828"/>
            <a:ext cx="3756467" cy="24405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537637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/>
              <a:t>Operador OR (Disyunción)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1981200" y="1600201"/>
            <a:ext cx="8219256" cy="1252736"/>
          </a:xfrm>
        </p:spPr>
        <p:txBody>
          <a:bodyPr/>
          <a:lstStyle/>
          <a:p>
            <a:r>
              <a:rPr lang="es-PA" dirty="0"/>
              <a:t>Devuelve verdadera si cualquiera de los argumentos de las partes son verdaderos.</a:t>
            </a:r>
          </a:p>
        </p:txBody>
      </p:sp>
      <p:pic>
        <p:nvPicPr>
          <p:cNvPr id="4098" name="Picture 2" descr="Símbolo de la función lógica O: a) Contactos, b) Normalizado y c) No normalizad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1544" y="3861048"/>
            <a:ext cx="4591050" cy="1419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2676" y="3501008"/>
            <a:ext cx="3956686" cy="25351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333470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/>
              <a:t>Operador NOT (Negación)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1981200" y="1600201"/>
            <a:ext cx="8219256" cy="1108720"/>
          </a:xfrm>
        </p:spPr>
        <p:txBody>
          <a:bodyPr/>
          <a:lstStyle/>
          <a:p>
            <a:r>
              <a:rPr lang="es-PA" dirty="0"/>
              <a:t>Invierte el estado de la variable booleana verificada.</a:t>
            </a:r>
          </a:p>
        </p:txBody>
      </p:sp>
      <p:pic>
        <p:nvPicPr>
          <p:cNvPr id="5122" name="Picture 2" descr="Símbolo de la función lógica NO: a) Contactos, b) Normalizado y c) No normalizad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5520" y="3861048"/>
            <a:ext cx="4591050" cy="1352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8088" y="3501008"/>
            <a:ext cx="3188926" cy="2232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17959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PA" dirty="0"/>
              <a:t>Operadores lógicos secundarios</a:t>
            </a: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PA"/>
          </a:p>
        </p:txBody>
      </p:sp>
    </p:spTree>
    <p:extLst>
      <p:ext uri="{BB962C8B-B14F-4D97-AF65-F5344CB8AC3E}">
        <p14:creationId xmlns:p14="http://schemas.microsoft.com/office/powerpoint/2010/main" val="20078283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/>
              <a:t>Operador XOR 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1981200" y="1600201"/>
            <a:ext cx="8219256" cy="1612776"/>
          </a:xfrm>
        </p:spPr>
        <p:txBody>
          <a:bodyPr/>
          <a:lstStyle/>
          <a:p>
            <a:r>
              <a:rPr lang="es-PA" dirty="0"/>
              <a:t>Si ambos argumentos son verdaderos o falso, devuelve falso. De lo contrario, devuelve verdadero.</a:t>
            </a:r>
          </a:p>
        </p:txBody>
      </p:sp>
      <p:pic>
        <p:nvPicPr>
          <p:cNvPr id="8194" name="Picture 2" descr="Símbolo de la función lógica O-exclusiva: a) Contactos, b) Normalizado y c) No normalizad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5520" y="4077072"/>
            <a:ext cx="4591050" cy="1352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0792" y="3642977"/>
            <a:ext cx="3631889" cy="23063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465753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/>
              <a:t>Operador XNOR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1981200" y="1600201"/>
            <a:ext cx="8219256" cy="1612776"/>
          </a:xfrm>
        </p:spPr>
        <p:txBody>
          <a:bodyPr/>
          <a:lstStyle/>
          <a:p>
            <a:r>
              <a:rPr lang="es-PA" dirty="0"/>
              <a:t>Devuelve verdadero si ambos argumentos son falsos o verdaderos. De lo contrario, devuelve falso.</a:t>
            </a:r>
          </a:p>
        </p:txBody>
      </p:sp>
      <p:pic>
        <p:nvPicPr>
          <p:cNvPr id="9220" name="Picture 4" descr="https://upload.wikimedia.org/wikipedia/commons/9/9b/Logic-gate-xnor-u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3592" y="4509120"/>
            <a:ext cx="2778180" cy="1224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8712" y="3501009"/>
            <a:ext cx="3769065" cy="24269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097897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6C0AACD-B7BB-4276-8C17-2B572772ED9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PA" dirty="0"/>
              <a:t>Historia de los circuitos lógicos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81D4D8C-07DC-476D-BEF7-51D4019C571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PA" dirty="0"/>
          </a:p>
        </p:txBody>
      </p:sp>
      <p:pic>
        <p:nvPicPr>
          <p:cNvPr id="3074" name="Picture 2" descr="Circuit GIFs - Get the best GIF on GIPHY">
            <a:extLst>
              <a:ext uri="{FF2B5EF4-FFF2-40B4-BE49-F238E27FC236}">
                <a16:creationId xmlns:a16="http://schemas.microsoft.com/office/drawing/2014/main" id="{4640CD91-A2D9-48F4-A724-07629595587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8683" y="3509963"/>
            <a:ext cx="4063409" cy="2295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2422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/>
              <a:t>Operador NAND (NO-Y)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1981200" y="1600201"/>
            <a:ext cx="8291264" cy="1684784"/>
          </a:xfrm>
        </p:spPr>
        <p:txBody>
          <a:bodyPr/>
          <a:lstStyle/>
          <a:p>
            <a:r>
              <a:rPr lang="es-PA" dirty="0"/>
              <a:t>Devuelve falso si ambos argumentos son verdadero. De lo contrario, devuelve verdadero.</a:t>
            </a:r>
          </a:p>
        </p:txBody>
      </p:sp>
      <p:pic>
        <p:nvPicPr>
          <p:cNvPr id="6146" name="Picture 2" descr="Símbolo de la función lógica NO-Y: a) Contactos, b) Normalizado y c) No normalizad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1592" y="4437112"/>
            <a:ext cx="4591050" cy="1352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0057" y="3356992"/>
            <a:ext cx="3807237" cy="2655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226997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/>
              <a:t>Operador NOR (NO-O)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1981200" y="1600201"/>
            <a:ext cx="8219256" cy="1396752"/>
          </a:xfrm>
        </p:spPr>
        <p:txBody>
          <a:bodyPr/>
          <a:lstStyle/>
          <a:p>
            <a:r>
              <a:rPr lang="es-PA" dirty="0"/>
              <a:t>Devuelve verdadero si ambos argumentos son falsos. De lo contrario, devuelve falso.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6080" y="3933057"/>
            <a:ext cx="3219450" cy="208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2" name="Picture 4" descr="Símbolo de la función lógica NO-O: a) Contactos, b) Normalizado y c) No normalizad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0301" y="4221088"/>
            <a:ext cx="4591050" cy="1352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53005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2458707" y="130629"/>
            <a:ext cx="8782867" cy="740635"/>
          </a:xfrm>
        </p:spPr>
        <p:txBody>
          <a:bodyPr>
            <a:prstTxWarp prst="textPlain">
              <a:avLst/>
            </a:prstTxWarp>
            <a:normAutofit/>
          </a:bodyPr>
          <a:lstStyle/>
          <a:p>
            <a:r>
              <a:rPr lang="es-ES" sz="2000" dirty="0">
                <a:ln>
                  <a:solidFill>
                    <a:schemeClr val="accent3">
                      <a:lumMod val="60000"/>
                      <a:lumOff val="40000"/>
                    </a:schemeClr>
                  </a:solidFill>
                </a:ln>
                <a:solidFill>
                  <a:schemeClr val="accent4">
                    <a:lumMod val="75000"/>
                  </a:schemeClr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  <a:latin typeface="Algerian" panose="04020705040A02060702" pitchFamily="82" charset="0"/>
              </a:rPr>
              <a:t>Jerarquía de operadores</a:t>
            </a:r>
            <a:endParaRPr lang="en-US" sz="2000" dirty="0"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  <a:solidFill>
                <a:schemeClr val="accent4">
                  <a:lumMod val="75000"/>
                </a:schemeClr>
              </a:solidFill>
              <a:effectLst>
                <a:glow rad="101600">
                  <a:schemeClr val="accent1">
                    <a:satMod val="175000"/>
                    <a:alpha val="40000"/>
                  </a:schemeClr>
                </a:glow>
              </a:effectLst>
              <a:latin typeface="Algerian" panose="04020705040A02060702" pitchFamily="82" charset="0"/>
            </a:endParaRPr>
          </a:p>
        </p:txBody>
      </p:sp>
      <p:graphicFrame>
        <p:nvGraphicFramePr>
          <p:cNvPr id="4" name="Tabla 3"/>
          <p:cNvGraphicFramePr>
            <a:graphicFrameLocks noGrp="1"/>
          </p:cNvGraphicFramePr>
          <p:nvPr/>
        </p:nvGraphicFramePr>
        <p:xfrm>
          <a:off x="2458707" y="992777"/>
          <a:ext cx="9222376" cy="5709990"/>
        </p:xfrm>
        <a:graphic>
          <a:graphicData uri="http://schemas.openxmlformats.org/drawingml/2006/table">
            <a:tbl>
              <a:tblPr firstRow="1" firstCol="1" bandRow="1">
                <a:tableStyleId>{8799B23B-EC83-4686-B30A-512413B5E67A}</a:tableStyleId>
              </a:tblPr>
              <a:tblGrid>
                <a:gridCol w="1641959">
                  <a:extLst>
                    <a:ext uri="{9D8B030D-6E8A-4147-A177-3AD203B41FA5}">
                      <a16:colId xmlns:a16="http://schemas.microsoft.com/office/drawing/2014/main" val="566233347"/>
                    </a:ext>
                  </a:extLst>
                </a:gridCol>
                <a:gridCol w="2470632">
                  <a:extLst>
                    <a:ext uri="{9D8B030D-6E8A-4147-A177-3AD203B41FA5}">
                      <a16:colId xmlns:a16="http://schemas.microsoft.com/office/drawing/2014/main" val="1757101981"/>
                    </a:ext>
                  </a:extLst>
                </a:gridCol>
                <a:gridCol w="1941898">
                  <a:extLst>
                    <a:ext uri="{9D8B030D-6E8A-4147-A177-3AD203B41FA5}">
                      <a16:colId xmlns:a16="http://schemas.microsoft.com/office/drawing/2014/main" val="2540875041"/>
                    </a:ext>
                  </a:extLst>
                </a:gridCol>
                <a:gridCol w="3167887">
                  <a:extLst>
                    <a:ext uri="{9D8B030D-6E8A-4147-A177-3AD203B41FA5}">
                      <a16:colId xmlns:a16="http://schemas.microsoft.com/office/drawing/2014/main" val="891214254"/>
                    </a:ext>
                  </a:extLst>
                </a:gridCol>
              </a:tblGrid>
              <a:tr h="49815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ln>
                            <a:solidFill>
                              <a:srgbClr val="E8E80A"/>
                            </a:solidFill>
                          </a:ln>
                          <a:effectLst>
                            <a:glow rad="139700">
                              <a:schemeClr val="accent3">
                                <a:satMod val="175000"/>
                                <a:alpha val="40000"/>
                              </a:schemeClr>
                            </a:glow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Ink Free" panose="03080402000500000000" pitchFamily="66" charset="0"/>
                        </a:rPr>
                        <a:t>PRIORIDAD</a:t>
                      </a:r>
                      <a:endParaRPr lang="en-US" sz="1050" b="1" dirty="0">
                        <a:ln>
                          <a:solidFill>
                            <a:srgbClr val="E8E80A"/>
                          </a:solidFill>
                        </a:ln>
                        <a:solidFill>
                          <a:srgbClr val="92D050"/>
                        </a:solidFill>
                        <a:effectLst>
                          <a:glow rad="139700">
                            <a:schemeClr val="accent3">
                              <a:satMod val="175000"/>
                              <a:alpha val="40000"/>
                            </a:schemeClr>
                          </a:glow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Ink Free" panose="03080402000500000000" pitchFamily="66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530" marR="48530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133985" algn="l"/>
                        </a:tabLst>
                      </a:pPr>
                      <a:r>
                        <a:rPr lang="en-US" sz="1800" dirty="0">
                          <a:ln>
                            <a:solidFill>
                              <a:srgbClr val="E8E80A"/>
                            </a:solidFill>
                          </a:ln>
                          <a:effectLst>
                            <a:glow rad="139700">
                              <a:schemeClr val="accent3">
                                <a:satMod val="175000"/>
                                <a:alpha val="40000"/>
                              </a:schemeClr>
                            </a:glow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Ink Free" panose="03080402000500000000" pitchFamily="66" charset="0"/>
                        </a:rPr>
                        <a:t>OPERADOR</a:t>
                      </a:r>
                      <a:endParaRPr lang="en-US" sz="1050" b="1" dirty="0">
                        <a:ln>
                          <a:solidFill>
                            <a:srgbClr val="E8E80A"/>
                          </a:solidFill>
                        </a:ln>
                        <a:solidFill>
                          <a:srgbClr val="92D050"/>
                        </a:solidFill>
                        <a:effectLst>
                          <a:glow rad="139700">
                            <a:schemeClr val="accent3">
                              <a:satMod val="175000"/>
                              <a:alpha val="40000"/>
                            </a:schemeClr>
                          </a:glow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Ink Free" panose="03080402000500000000" pitchFamily="66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530" marR="4853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133985" algn="l"/>
                        </a:tabLst>
                      </a:pPr>
                      <a:r>
                        <a:rPr lang="en-US" sz="1800" dirty="0">
                          <a:ln>
                            <a:solidFill>
                              <a:srgbClr val="E8E80A"/>
                            </a:solidFill>
                          </a:ln>
                          <a:effectLst>
                            <a:glow rad="139700">
                              <a:schemeClr val="accent3">
                                <a:satMod val="175000"/>
                                <a:alpha val="40000"/>
                              </a:schemeClr>
                            </a:glow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Ink Free" panose="03080402000500000000" pitchFamily="66" charset="0"/>
                        </a:rPr>
                        <a:t>DESCRIPCIÓN</a:t>
                      </a:r>
                      <a:endParaRPr lang="en-US" sz="1050" b="1" dirty="0">
                        <a:ln>
                          <a:solidFill>
                            <a:srgbClr val="E8E80A"/>
                          </a:solidFill>
                        </a:ln>
                        <a:solidFill>
                          <a:srgbClr val="92D050"/>
                        </a:solidFill>
                        <a:effectLst>
                          <a:glow rad="139700">
                            <a:schemeClr val="accent3">
                              <a:satMod val="175000"/>
                              <a:alpha val="40000"/>
                            </a:schemeClr>
                          </a:glow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Ink Free" panose="03080402000500000000" pitchFamily="66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530" marR="48530" marT="0" marB="0" anchor="ctr"/>
                </a:tc>
                <a:extLst>
                  <a:ext uri="{0D108BD9-81ED-4DB2-BD59-A6C34878D82A}">
                    <a16:rowId xmlns:a16="http://schemas.microsoft.com/office/drawing/2014/main" val="3981152930"/>
                  </a:ext>
                </a:extLst>
              </a:tr>
              <a:tr h="64772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ln>
                            <a:solidFill>
                              <a:srgbClr val="FFFF00"/>
                            </a:solidFill>
                          </a:ln>
                          <a:effectLst>
                            <a:glow rad="101600">
                              <a:schemeClr val="accent5">
                                <a:satMod val="175000"/>
                                <a:alpha val="40000"/>
                              </a:schemeClr>
                            </a:glow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Ink Free" panose="03080402000500000000" pitchFamily="66" charset="0"/>
                        </a:rPr>
                        <a:t>1</a:t>
                      </a:r>
                      <a:endParaRPr lang="en-US" sz="1800" dirty="0">
                        <a:ln>
                          <a:solidFill>
                            <a:srgbClr val="FFFF00"/>
                          </a:solidFill>
                        </a:ln>
                        <a:solidFill>
                          <a:srgbClr val="E8E80A"/>
                        </a:solidFill>
                        <a:effectLst>
                          <a:glow rad="101600">
                            <a:schemeClr val="accent5">
                              <a:satMod val="175000"/>
                              <a:alpha val="40000"/>
                            </a:schemeClr>
                          </a:glow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Ink Free" panose="03080402000500000000" pitchFamily="66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530" marR="48530" marT="0" marB="0" anchor="ctr">
                    <a:solidFill>
                      <a:schemeClr val="accent3">
                        <a:lumMod val="50000"/>
                        <a:alpha val="20000"/>
                      </a:schemeClr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ln>
                            <a:solidFill>
                              <a:srgbClr val="FFFF00"/>
                            </a:solidFill>
                          </a:ln>
                          <a:effectLst>
                            <a:glow rad="101600">
                              <a:schemeClr val="accent5">
                                <a:satMod val="175000"/>
                                <a:alpha val="40000"/>
                              </a:schemeClr>
                            </a:glow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Ink Free" panose="03080402000500000000" pitchFamily="66" charset="0"/>
                        </a:rPr>
                        <a:t>Operadores aritméticos</a:t>
                      </a:r>
                      <a:endParaRPr lang="en-US" sz="1800" dirty="0">
                        <a:ln>
                          <a:solidFill>
                            <a:srgbClr val="FFFF00"/>
                          </a:solidFill>
                        </a:ln>
                        <a:solidFill>
                          <a:srgbClr val="E8E80A"/>
                        </a:solidFill>
                        <a:effectLst>
                          <a:glow rad="101600">
                            <a:schemeClr val="accent5">
                              <a:satMod val="175000"/>
                              <a:alpha val="40000"/>
                            </a:schemeClr>
                          </a:glow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Ink Free" panose="03080402000500000000" pitchFamily="66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530" marR="48530" marT="0" marB="0" anchor="ctr">
                    <a:solidFill>
                      <a:schemeClr val="accent3">
                        <a:lumMod val="5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ln>
                            <a:solidFill>
                              <a:srgbClr val="FFFF00"/>
                            </a:solidFill>
                          </a:ln>
                          <a:effectLst>
                            <a:glow rad="101600">
                              <a:schemeClr val="accent5">
                                <a:satMod val="175000"/>
                                <a:alpha val="40000"/>
                              </a:schemeClr>
                            </a:glow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Ink Free" panose="03080402000500000000" pitchFamily="66" charset="0"/>
                        </a:rPr>
                        <a:t>()</a:t>
                      </a:r>
                      <a:endParaRPr lang="en-US" sz="1800" dirty="0">
                        <a:ln>
                          <a:solidFill>
                            <a:srgbClr val="FFFF00"/>
                          </a:solidFill>
                        </a:ln>
                        <a:solidFill>
                          <a:srgbClr val="E8E80A"/>
                        </a:solidFill>
                        <a:effectLst>
                          <a:glow rad="101600">
                            <a:schemeClr val="accent5">
                              <a:satMod val="175000"/>
                              <a:alpha val="40000"/>
                            </a:schemeClr>
                          </a:glow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Ink Free" panose="03080402000500000000" pitchFamily="66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530" marR="48530" marT="0" marB="0" anchor="ctr">
                    <a:solidFill>
                      <a:schemeClr val="accent3">
                        <a:lumMod val="5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800" dirty="0">
                          <a:ln>
                            <a:solidFill>
                              <a:srgbClr val="FFFF00"/>
                            </a:solidFill>
                          </a:ln>
                          <a:effectLst>
                            <a:glow rad="101600">
                              <a:schemeClr val="accent5">
                                <a:satMod val="175000"/>
                                <a:alpha val="40000"/>
                              </a:schemeClr>
                            </a:glow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Ink Free" panose="03080402000500000000" pitchFamily="66" charset="0"/>
                        </a:rPr>
                        <a:t>Paréntesis, comenzando por los más internos</a:t>
                      </a:r>
                      <a:endParaRPr lang="en-US" sz="1800" dirty="0">
                        <a:ln>
                          <a:solidFill>
                            <a:srgbClr val="FFFF00"/>
                          </a:solidFill>
                        </a:ln>
                        <a:solidFill>
                          <a:srgbClr val="E8E80A"/>
                        </a:solidFill>
                        <a:effectLst>
                          <a:glow rad="101600">
                            <a:schemeClr val="accent5">
                              <a:satMod val="175000"/>
                              <a:alpha val="40000"/>
                            </a:schemeClr>
                          </a:glow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Ink Free" panose="03080402000500000000" pitchFamily="66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530" marR="48530" marT="0" marB="0" anchor="ctr">
                    <a:solidFill>
                      <a:schemeClr val="accent3">
                        <a:lumMod val="50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9689737"/>
                  </a:ext>
                </a:extLst>
              </a:tr>
              <a:tr h="33224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ln>
                            <a:solidFill>
                              <a:srgbClr val="FFFF00"/>
                            </a:solidFill>
                          </a:ln>
                          <a:effectLst>
                            <a:glow rad="101600">
                              <a:schemeClr val="accent5">
                                <a:satMod val="175000"/>
                                <a:alpha val="40000"/>
                              </a:schemeClr>
                            </a:glow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Ink Free" panose="03080402000500000000" pitchFamily="66" charset="0"/>
                        </a:rPr>
                        <a:t>2</a:t>
                      </a:r>
                      <a:endParaRPr lang="en-US" sz="1800" dirty="0">
                        <a:ln>
                          <a:solidFill>
                            <a:srgbClr val="FFFF00"/>
                          </a:solidFill>
                        </a:ln>
                        <a:solidFill>
                          <a:srgbClr val="E8E80A"/>
                        </a:solidFill>
                        <a:effectLst>
                          <a:glow rad="101600">
                            <a:schemeClr val="accent5">
                              <a:satMod val="175000"/>
                              <a:alpha val="40000"/>
                            </a:schemeClr>
                          </a:glow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Ink Free" panose="03080402000500000000" pitchFamily="66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530" marR="48530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ln>
                            <a:solidFill>
                              <a:srgbClr val="FFFF00"/>
                            </a:solidFill>
                          </a:ln>
                          <a:effectLst>
                            <a:glow rad="101600">
                              <a:schemeClr val="accent5">
                                <a:satMod val="175000"/>
                                <a:alpha val="40000"/>
                              </a:schemeClr>
                            </a:glow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Ink Free" panose="03080402000500000000" pitchFamily="66" charset="0"/>
                        </a:rPr>
                        <a:t>**</a:t>
                      </a:r>
                      <a:endParaRPr lang="en-US" sz="1800">
                        <a:ln>
                          <a:solidFill>
                            <a:srgbClr val="FFFF00"/>
                          </a:solidFill>
                        </a:ln>
                        <a:solidFill>
                          <a:srgbClr val="E8E80A"/>
                        </a:solidFill>
                        <a:effectLst>
                          <a:glow rad="101600">
                            <a:schemeClr val="accent5">
                              <a:satMod val="175000"/>
                              <a:alpha val="40000"/>
                            </a:schemeClr>
                          </a:glow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Ink Free" panose="03080402000500000000" pitchFamily="66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530" marR="4853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ln>
                            <a:solidFill>
                              <a:srgbClr val="FFFF00"/>
                            </a:solidFill>
                          </a:ln>
                          <a:effectLst>
                            <a:glow rad="101600">
                              <a:schemeClr val="accent5">
                                <a:satMod val="175000"/>
                                <a:alpha val="40000"/>
                              </a:schemeClr>
                            </a:glow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Ink Free" panose="03080402000500000000" pitchFamily="66" charset="0"/>
                        </a:rPr>
                        <a:t>Potenciación</a:t>
                      </a:r>
                      <a:endParaRPr lang="en-US" sz="1800" dirty="0">
                        <a:ln>
                          <a:solidFill>
                            <a:srgbClr val="FFFF00"/>
                          </a:solidFill>
                        </a:ln>
                        <a:solidFill>
                          <a:srgbClr val="E8E80A"/>
                        </a:solidFill>
                        <a:effectLst>
                          <a:glow rad="101600">
                            <a:schemeClr val="accent5">
                              <a:satMod val="175000"/>
                              <a:alpha val="40000"/>
                            </a:schemeClr>
                          </a:glow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Ink Free" panose="03080402000500000000" pitchFamily="66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530" marR="48530" marT="0" marB="0" anchor="ctr"/>
                </a:tc>
                <a:extLst>
                  <a:ext uri="{0D108BD9-81ED-4DB2-BD59-A6C34878D82A}">
                    <a16:rowId xmlns:a16="http://schemas.microsoft.com/office/drawing/2014/main" val="894008440"/>
                  </a:ext>
                </a:extLst>
              </a:tr>
              <a:tr h="52386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ln>
                            <a:solidFill>
                              <a:srgbClr val="FFFF00"/>
                            </a:solidFill>
                          </a:ln>
                          <a:effectLst>
                            <a:glow rad="101600">
                              <a:schemeClr val="accent5">
                                <a:satMod val="175000"/>
                                <a:alpha val="40000"/>
                              </a:schemeClr>
                            </a:glow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Ink Free" panose="03080402000500000000" pitchFamily="66" charset="0"/>
                        </a:rPr>
                        <a:t>3</a:t>
                      </a:r>
                      <a:endParaRPr lang="en-US" sz="1800" dirty="0">
                        <a:ln>
                          <a:solidFill>
                            <a:srgbClr val="FFFF00"/>
                          </a:solidFill>
                        </a:ln>
                        <a:solidFill>
                          <a:srgbClr val="E8E80A"/>
                        </a:solidFill>
                        <a:effectLst>
                          <a:glow rad="101600">
                            <a:schemeClr val="accent5">
                              <a:satMod val="175000"/>
                              <a:alpha val="40000"/>
                            </a:schemeClr>
                          </a:glow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Ink Free" panose="03080402000500000000" pitchFamily="66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530" marR="48530" marT="0" marB="0" anchor="ctr">
                    <a:solidFill>
                      <a:schemeClr val="accent3">
                        <a:lumMod val="50000"/>
                        <a:alpha val="2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ln>
                            <a:solidFill>
                              <a:srgbClr val="FFFF00"/>
                            </a:solidFill>
                          </a:ln>
                          <a:effectLst>
                            <a:glow rad="101600">
                              <a:schemeClr val="accent5">
                                <a:satMod val="175000"/>
                                <a:alpha val="40000"/>
                              </a:schemeClr>
                            </a:glow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Ink Free" panose="03080402000500000000" pitchFamily="66" charset="0"/>
                        </a:rPr>
                        <a:t>/   *   %</a:t>
                      </a:r>
                      <a:endParaRPr lang="en-US" sz="1800" dirty="0">
                        <a:ln>
                          <a:solidFill>
                            <a:srgbClr val="FFFF00"/>
                          </a:solidFill>
                        </a:ln>
                        <a:solidFill>
                          <a:srgbClr val="E8E80A"/>
                        </a:solidFill>
                        <a:effectLst>
                          <a:glow rad="101600">
                            <a:schemeClr val="accent5">
                              <a:satMod val="175000"/>
                              <a:alpha val="40000"/>
                            </a:schemeClr>
                          </a:glow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Ink Free" panose="03080402000500000000" pitchFamily="66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530" marR="48530" marT="0" marB="0" anchor="ctr">
                    <a:solidFill>
                      <a:schemeClr val="accent3">
                        <a:lumMod val="5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ln>
                            <a:solidFill>
                              <a:srgbClr val="FFFF00"/>
                            </a:solidFill>
                          </a:ln>
                          <a:effectLst>
                            <a:glow rad="101600">
                              <a:schemeClr val="accent5">
                                <a:satMod val="175000"/>
                                <a:alpha val="40000"/>
                              </a:schemeClr>
                            </a:glow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Ink Free" panose="03080402000500000000" pitchFamily="66" charset="0"/>
                        </a:rPr>
                        <a:t>División, producto y residuo</a:t>
                      </a:r>
                      <a:endParaRPr lang="en-US" sz="1800" dirty="0">
                        <a:ln>
                          <a:solidFill>
                            <a:srgbClr val="FFFF00"/>
                          </a:solidFill>
                        </a:ln>
                        <a:solidFill>
                          <a:srgbClr val="E8E80A"/>
                        </a:solidFill>
                        <a:effectLst>
                          <a:glow rad="101600">
                            <a:schemeClr val="accent5">
                              <a:satMod val="175000"/>
                              <a:alpha val="40000"/>
                            </a:schemeClr>
                          </a:glow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Ink Free" panose="03080402000500000000" pitchFamily="66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530" marR="48530" marT="0" marB="0" anchor="ctr">
                    <a:solidFill>
                      <a:schemeClr val="accent3">
                        <a:lumMod val="50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0127842"/>
                  </a:ext>
                </a:extLst>
              </a:tr>
              <a:tr h="31329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ln>
                            <a:solidFill>
                              <a:srgbClr val="FFFF00"/>
                            </a:solidFill>
                          </a:ln>
                          <a:effectLst>
                            <a:glow rad="101600">
                              <a:schemeClr val="accent5">
                                <a:satMod val="175000"/>
                                <a:alpha val="40000"/>
                              </a:schemeClr>
                            </a:glow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Ink Free" panose="03080402000500000000" pitchFamily="66" charset="0"/>
                        </a:rPr>
                        <a:t>4</a:t>
                      </a:r>
                      <a:endParaRPr lang="en-US" sz="1800">
                        <a:ln>
                          <a:solidFill>
                            <a:srgbClr val="FFFF00"/>
                          </a:solidFill>
                        </a:ln>
                        <a:solidFill>
                          <a:srgbClr val="E8E80A"/>
                        </a:solidFill>
                        <a:effectLst>
                          <a:glow rad="101600">
                            <a:schemeClr val="accent5">
                              <a:satMod val="175000"/>
                              <a:alpha val="40000"/>
                            </a:schemeClr>
                          </a:glow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Ink Free" panose="03080402000500000000" pitchFamily="66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530" marR="48530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ln>
                            <a:solidFill>
                              <a:srgbClr val="FFFF00"/>
                            </a:solidFill>
                          </a:ln>
                          <a:effectLst>
                            <a:glow rad="101600">
                              <a:schemeClr val="accent5">
                                <a:satMod val="175000"/>
                                <a:alpha val="40000"/>
                              </a:schemeClr>
                            </a:glow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Ink Free" panose="03080402000500000000" pitchFamily="66" charset="0"/>
                        </a:rPr>
                        <a:t>+   -</a:t>
                      </a:r>
                      <a:endParaRPr lang="en-US" sz="1800" dirty="0">
                        <a:ln>
                          <a:solidFill>
                            <a:srgbClr val="FFFF00"/>
                          </a:solidFill>
                        </a:ln>
                        <a:solidFill>
                          <a:srgbClr val="E8E80A"/>
                        </a:solidFill>
                        <a:effectLst>
                          <a:glow rad="101600">
                            <a:schemeClr val="accent5">
                              <a:satMod val="175000"/>
                              <a:alpha val="40000"/>
                            </a:schemeClr>
                          </a:glow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Ink Free" panose="03080402000500000000" pitchFamily="66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530" marR="4853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ln>
                            <a:solidFill>
                              <a:srgbClr val="FFFF00"/>
                            </a:solidFill>
                          </a:ln>
                          <a:effectLst>
                            <a:glow rad="101600">
                              <a:schemeClr val="accent5">
                                <a:satMod val="175000"/>
                                <a:alpha val="40000"/>
                              </a:schemeClr>
                            </a:glow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Ink Free" panose="03080402000500000000" pitchFamily="66" charset="0"/>
                        </a:rPr>
                        <a:t>Suma, resta</a:t>
                      </a:r>
                      <a:endParaRPr lang="en-US" sz="1800">
                        <a:ln>
                          <a:solidFill>
                            <a:srgbClr val="FFFF00"/>
                          </a:solidFill>
                        </a:ln>
                        <a:solidFill>
                          <a:srgbClr val="E8E80A"/>
                        </a:solidFill>
                        <a:effectLst>
                          <a:glow rad="101600">
                            <a:schemeClr val="accent5">
                              <a:satMod val="175000"/>
                              <a:alpha val="40000"/>
                            </a:schemeClr>
                          </a:glow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Ink Free" panose="03080402000500000000" pitchFamily="66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530" marR="48530" marT="0" marB="0" anchor="ctr"/>
                </a:tc>
                <a:extLst>
                  <a:ext uri="{0D108BD9-81ED-4DB2-BD59-A6C34878D82A}">
                    <a16:rowId xmlns:a16="http://schemas.microsoft.com/office/drawing/2014/main" val="3741172401"/>
                  </a:ext>
                </a:extLst>
              </a:tr>
              <a:tr h="332242">
                <a:tc rowSpan="6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ln>
                            <a:solidFill>
                              <a:srgbClr val="FFFF00"/>
                            </a:solidFill>
                          </a:ln>
                          <a:effectLst>
                            <a:glow rad="101600">
                              <a:schemeClr val="accent5">
                                <a:satMod val="175000"/>
                                <a:alpha val="40000"/>
                              </a:schemeClr>
                            </a:glow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Ink Free" panose="03080402000500000000" pitchFamily="66" charset="0"/>
                        </a:rPr>
                        <a:t>5</a:t>
                      </a:r>
                      <a:endParaRPr lang="en-US" sz="1800" dirty="0">
                        <a:ln>
                          <a:solidFill>
                            <a:srgbClr val="FFFF00"/>
                          </a:solidFill>
                        </a:ln>
                        <a:solidFill>
                          <a:srgbClr val="E8E80A"/>
                        </a:solidFill>
                        <a:effectLst>
                          <a:glow rad="101600">
                            <a:schemeClr val="accent5">
                              <a:satMod val="175000"/>
                              <a:alpha val="40000"/>
                            </a:schemeClr>
                          </a:glow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Ink Free" panose="03080402000500000000" pitchFamily="66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530" marR="48530" marT="0" marB="0" anchor="ctr">
                    <a:solidFill>
                      <a:schemeClr val="accent3">
                        <a:lumMod val="50000"/>
                        <a:alpha val="20000"/>
                      </a:schemeClr>
                    </a:solidFill>
                  </a:tcPr>
                </a:tc>
                <a:tc rowSpan="6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ln>
                            <a:solidFill>
                              <a:srgbClr val="FFFF00"/>
                            </a:solidFill>
                          </a:ln>
                          <a:effectLst>
                            <a:glow rad="101600">
                              <a:schemeClr val="accent5">
                                <a:satMod val="175000"/>
                                <a:alpha val="40000"/>
                              </a:schemeClr>
                            </a:glow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Ink Free" panose="03080402000500000000" pitchFamily="66" charset="0"/>
                        </a:rPr>
                        <a:t>Operadores </a:t>
                      </a:r>
                      <a:r>
                        <a:rPr lang="en-US" sz="1800" dirty="0" err="1">
                          <a:ln>
                            <a:solidFill>
                              <a:srgbClr val="FFFF00"/>
                            </a:solidFill>
                          </a:ln>
                          <a:effectLst>
                            <a:glow rad="101600">
                              <a:schemeClr val="accent5">
                                <a:satMod val="175000"/>
                                <a:alpha val="40000"/>
                              </a:schemeClr>
                            </a:glow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Ink Free" panose="03080402000500000000" pitchFamily="66" charset="0"/>
                        </a:rPr>
                        <a:t>relacionales</a:t>
                      </a:r>
                      <a:endParaRPr lang="en-US" sz="1800" dirty="0">
                        <a:ln>
                          <a:solidFill>
                            <a:srgbClr val="FFFF00"/>
                          </a:solidFill>
                        </a:ln>
                        <a:solidFill>
                          <a:srgbClr val="E8E80A"/>
                        </a:solidFill>
                        <a:effectLst>
                          <a:glow rad="101600">
                            <a:schemeClr val="accent5">
                              <a:satMod val="175000"/>
                              <a:alpha val="40000"/>
                            </a:schemeClr>
                          </a:glow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Ink Free" panose="03080402000500000000" pitchFamily="66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530" marR="48530" marT="0" marB="0" anchor="ctr">
                    <a:solidFill>
                      <a:schemeClr val="accent3">
                        <a:lumMod val="5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ln>
                            <a:solidFill>
                              <a:srgbClr val="FFFF00"/>
                            </a:solidFill>
                          </a:ln>
                          <a:effectLst>
                            <a:glow rad="101600">
                              <a:schemeClr val="accent5">
                                <a:satMod val="175000"/>
                                <a:alpha val="40000"/>
                              </a:schemeClr>
                            </a:glow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Ink Free" panose="03080402000500000000" pitchFamily="66" charset="0"/>
                        </a:rPr>
                        <a:t>=</a:t>
                      </a:r>
                      <a:endParaRPr lang="en-US" sz="1800" dirty="0">
                        <a:ln>
                          <a:solidFill>
                            <a:srgbClr val="FFFF00"/>
                          </a:solidFill>
                        </a:ln>
                        <a:solidFill>
                          <a:srgbClr val="E8E80A"/>
                        </a:solidFill>
                        <a:effectLst>
                          <a:glow rad="101600">
                            <a:schemeClr val="accent5">
                              <a:satMod val="175000"/>
                              <a:alpha val="40000"/>
                            </a:schemeClr>
                          </a:glow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Ink Free" panose="03080402000500000000" pitchFamily="66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530" marR="48530" marT="0" marB="0" anchor="ctr">
                    <a:solidFill>
                      <a:schemeClr val="accent3">
                        <a:lumMod val="5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ln>
                            <a:solidFill>
                              <a:srgbClr val="FFFF00"/>
                            </a:solidFill>
                          </a:ln>
                          <a:effectLst>
                            <a:glow rad="101600">
                              <a:schemeClr val="accent5">
                                <a:satMod val="175000"/>
                                <a:alpha val="40000"/>
                              </a:schemeClr>
                            </a:glow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Ink Free" panose="03080402000500000000" pitchFamily="66" charset="0"/>
                        </a:rPr>
                        <a:t>Igual que</a:t>
                      </a:r>
                      <a:endParaRPr lang="en-US" sz="1800" dirty="0">
                        <a:ln>
                          <a:solidFill>
                            <a:srgbClr val="FFFF00"/>
                          </a:solidFill>
                        </a:ln>
                        <a:solidFill>
                          <a:srgbClr val="E8E80A"/>
                        </a:solidFill>
                        <a:effectLst>
                          <a:glow rad="101600">
                            <a:schemeClr val="accent5">
                              <a:satMod val="175000"/>
                              <a:alpha val="40000"/>
                            </a:schemeClr>
                          </a:glow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Ink Free" panose="03080402000500000000" pitchFamily="66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530" marR="48530" marT="0" marB="0" anchor="ctr">
                    <a:solidFill>
                      <a:schemeClr val="accent3">
                        <a:lumMod val="50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8144152"/>
                  </a:ext>
                </a:extLst>
              </a:tr>
              <a:tr h="33224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ln>
                            <a:solidFill>
                              <a:srgbClr val="FFFF00"/>
                            </a:solidFill>
                          </a:ln>
                          <a:effectLst>
                            <a:glow rad="101600">
                              <a:schemeClr val="accent5">
                                <a:satMod val="175000"/>
                                <a:alpha val="40000"/>
                              </a:schemeClr>
                            </a:glow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Ink Free" panose="03080402000500000000" pitchFamily="66" charset="0"/>
                        </a:rPr>
                        <a:t>&lt;&gt; </a:t>
                      </a:r>
                      <a:endParaRPr lang="en-US" sz="1800" dirty="0">
                        <a:ln>
                          <a:solidFill>
                            <a:srgbClr val="FFFF00"/>
                          </a:solidFill>
                        </a:ln>
                        <a:solidFill>
                          <a:srgbClr val="E8E80A"/>
                        </a:solidFill>
                        <a:effectLst>
                          <a:glow rad="101600">
                            <a:schemeClr val="accent5">
                              <a:satMod val="175000"/>
                              <a:alpha val="40000"/>
                            </a:schemeClr>
                          </a:glow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Ink Free" panose="03080402000500000000" pitchFamily="66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530" marR="4853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ln>
                            <a:solidFill>
                              <a:srgbClr val="FFFF00"/>
                            </a:solidFill>
                          </a:ln>
                          <a:effectLst>
                            <a:glow rad="101600">
                              <a:schemeClr val="accent5">
                                <a:satMod val="175000"/>
                                <a:alpha val="40000"/>
                              </a:schemeClr>
                            </a:glow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Ink Free" panose="03080402000500000000" pitchFamily="66" charset="0"/>
                        </a:rPr>
                        <a:t>Diferente a</a:t>
                      </a:r>
                      <a:endParaRPr lang="en-US" sz="1800" dirty="0">
                        <a:ln>
                          <a:solidFill>
                            <a:srgbClr val="FFFF00"/>
                          </a:solidFill>
                        </a:ln>
                        <a:solidFill>
                          <a:srgbClr val="E8E80A"/>
                        </a:solidFill>
                        <a:effectLst>
                          <a:glow rad="101600">
                            <a:schemeClr val="accent5">
                              <a:satMod val="175000"/>
                              <a:alpha val="40000"/>
                            </a:schemeClr>
                          </a:glow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Ink Free" panose="03080402000500000000" pitchFamily="66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530" marR="48530" marT="0" marB="0" anchor="ctr"/>
                </a:tc>
                <a:extLst>
                  <a:ext uri="{0D108BD9-81ED-4DB2-BD59-A6C34878D82A}">
                    <a16:rowId xmlns:a16="http://schemas.microsoft.com/office/drawing/2014/main" val="3893061619"/>
                  </a:ext>
                </a:extLst>
              </a:tr>
              <a:tr h="33224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ln>
                            <a:solidFill>
                              <a:srgbClr val="FFFF00"/>
                            </a:solidFill>
                          </a:ln>
                          <a:effectLst>
                            <a:glow rad="101600">
                              <a:schemeClr val="accent5">
                                <a:satMod val="175000"/>
                                <a:alpha val="40000"/>
                              </a:schemeClr>
                            </a:glow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Ink Free" panose="03080402000500000000" pitchFamily="66" charset="0"/>
                        </a:rPr>
                        <a:t>&gt; </a:t>
                      </a:r>
                      <a:endParaRPr lang="en-US" sz="1800" dirty="0">
                        <a:ln>
                          <a:solidFill>
                            <a:srgbClr val="FFFF00"/>
                          </a:solidFill>
                        </a:ln>
                        <a:solidFill>
                          <a:srgbClr val="E8E80A"/>
                        </a:solidFill>
                        <a:effectLst>
                          <a:glow rad="101600">
                            <a:schemeClr val="accent5">
                              <a:satMod val="175000"/>
                              <a:alpha val="40000"/>
                            </a:schemeClr>
                          </a:glow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Ink Free" panose="03080402000500000000" pitchFamily="66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530" marR="48530" marT="0" marB="0" anchor="ctr">
                    <a:solidFill>
                      <a:schemeClr val="accent3">
                        <a:lumMod val="5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ln>
                            <a:solidFill>
                              <a:srgbClr val="FFFF00"/>
                            </a:solidFill>
                          </a:ln>
                          <a:effectLst>
                            <a:glow rad="101600">
                              <a:schemeClr val="accent5">
                                <a:satMod val="175000"/>
                                <a:alpha val="40000"/>
                              </a:schemeClr>
                            </a:glow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Ink Free" panose="03080402000500000000" pitchFamily="66" charset="0"/>
                        </a:rPr>
                        <a:t>Menor que</a:t>
                      </a:r>
                      <a:endParaRPr lang="en-US" sz="1800" dirty="0">
                        <a:ln>
                          <a:solidFill>
                            <a:srgbClr val="FFFF00"/>
                          </a:solidFill>
                        </a:ln>
                        <a:solidFill>
                          <a:srgbClr val="E8E80A"/>
                        </a:solidFill>
                        <a:effectLst>
                          <a:glow rad="101600">
                            <a:schemeClr val="accent5">
                              <a:satMod val="175000"/>
                              <a:alpha val="40000"/>
                            </a:schemeClr>
                          </a:glow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Ink Free" panose="03080402000500000000" pitchFamily="66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530" marR="48530" marT="0" marB="0" anchor="ctr">
                    <a:solidFill>
                      <a:schemeClr val="accent3">
                        <a:lumMod val="50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0136992"/>
                  </a:ext>
                </a:extLst>
              </a:tr>
              <a:tr h="33224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ln>
                            <a:solidFill>
                              <a:srgbClr val="FFFF00"/>
                            </a:solidFill>
                          </a:ln>
                          <a:effectLst>
                            <a:glow rad="101600">
                              <a:schemeClr val="accent5">
                                <a:satMod val="175000"/>
                                <a:alpha val="40000"/>
                              </a:schemeClr>
                            </a:glow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Ink Free" panose="03080402000500000000" pitchFamily="66" charset="0"/>
                        </a:rPr>
                        <a:t>&lt; </a:t>
                      </a:r>
                      <a:endParaRPr lang="en-US" sz="1800" dirty="0">
                        <a:ln>
                          <a:solidFill>
                            <a:srgbClr val="FFFF00"/>
                          </a:solidFill>
                        </a:ln>
                        <a:solidFill>
                          <a:srgbClr val="E8E80A"/>
                        </a:solidFill>
                        <a:effectLst>
                          <a:glow rad="101600">
                            <a:schemeClr val="accent5">
                              <a:satMod val="175000"/>
                              <a:alpha val="40000"/>
                            </a:schemeClr>
                          </a:glow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Ink Free" panose="03080402000500000000" pitchFamily="66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530" marR="4853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ln>
                            <a:solidFill>
                              <a:srgbClr val="FFFF00"/>
                            </a:solidFill>
                          </a:ln>
                          <a:effectLst>
                            <a:glow rad="101600">
                              <a:schemeClr val="accent5">
                                <a:satMod val="175000"/>
                                <a:alpha val="40000"/>
                              </a:schemeClr>
                            </a:glow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Ink Free" panose="03080402000500000000" pitchFamily="66" charset="0"/>
                        </a:rPr>
                        <a:t>Mayor que</a:t>
                      </a:r>
                      <a:endParaRPr lang="en-US" sz="1800" dirty="0">
                        <a:ln>
                          <a:solidFill>
                            <a:srgbClr val="FFFF00"/>
                          </a:solidFill>
                        </a:ln>
                        <a:solidFill>
                          <a:srgbClr val="E8E80A"/>
                        </a:solidFill>
                        <a:effectLst>
                          <a:glow rad="101600">
                            <a:schemeClr val="accent5">
                              <a:satMod val="175000"/>
                              <a:alpha val="40000"/>
                            </a:schemeClr>
                          </a:glow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Ink Free" panose="03080402000500000000" pitchFamily="66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530" marR="48530" marT="0" marB="0" anchor="ctr"/>
                </a:tc>
                <a:extLst>
                  <a:ext uri="{0D108BD9-81ED-4DB2-BD59-A6C34878D82A}">
                    <a16:rowId xmlns:a16="http://schemas.microsoft.com/office/drawing/2014/main" val="1485162172"/>
                  </a:ext>
                </a:extLst>
              </a:tr>
              <a:tr h="33224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ln>
                            <a:solidFill>
                              <a:srgbClr val="FFFF00"/>
                            </a:solidFill>
                          </a:ln>
                          <a:effectLst>
                            <a:glow rad="101600">
                              <a:schemeClr val="accent5">
                                <a:satMod val="175000"/>
                                <a:alpha val="40000"/>
                              </a:schemeClr>
                            </a:glow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Ink Free" panose="03080402000500000000" pitchFamily="66" charset="0"/>
                        </a:rPr>
                        <a:t>&gt;=</a:t>
                      </a:r>
                      <a:endParaRPr lang="en-US" sz="1800" dirty="0">
                        <a:ln>
                          <a:solidFill>
                            <a:srgbClr val="FFFF00"/>
                          </a:solidFill>
                        </a:ln>
                        <a:solidFill>
                          <a:srgbClr val="E8E80A"/>
                        </a:solidFill>
                        <a:effectLst>
                          <a:glow rad="101600">
                            <a:schemeClr val="accent5">
                              <a:satMod val="175000"/>
                              <a:alpha val="40000"/>
                            </a:schemeClr>
                          </a:glow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Ink Free" panose="03080402000500000000" pitchFamily="66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530" marR="48530" marT="0" marB="0" anchor="ctr">
                    <a:solidFill>
                      <a:schemeClr val="accent3">
                        <a:lumMod val="5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ln>
                            <a:solidFill>
                              <a:srgbClr val="FFFF00"/>
                            </a:solidFill>
                          </a:ln>
                          <a:effectLst>
                            <a:glow rad="101600">
                              <a:schemeClr val="accent5">
                                <a:satMod val="175000"/>
                                <a:alpha val="40000"/>
                              </a:schemeClr>
                            </a:glow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Ink Free" panose="03080402000500000000" pitchFamily="66" charset="0"/>
                        </a:rPr>
                        <a:t>Menor o igual a</a:t>
                      </a:r>
                      <a:endParaRPr lang="en-US" sz="1800" dirty="0">
                        <a:ln>
                          <a:solidFill>
                            <a:srgbClr val="FFFF00"/>
                          </a:solidFill>
                        </a:ln>
                        <a:solidFill>
                          <a:srgbClr val="E8E80A"/>
                        </a:solidFill>
                        <a:effectLst>
                          <a:glow rad="101600">
                            <a:schemeClr val="accent5">
                              <a:satMod val="175000"/>
                              <a:alpha val="40000"/>
                            </a:schemeClr>
                          </a:glow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Ink Free" panose="03080402000500000000" pitchFamily="66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530" marR="48530" marT="0" marB="0" anchor="ctr">
                    <a:solidFill>
                      <a:schemeClr val="accent3">
                        <a:lumMod val="50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9775689"/>
                  </a:ext>
                </a:extLst>
              </a:tr>
              <a:tr h="33224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ln>
                            <a:solidFill>
                              <a:srgbClr val="FFFF00"/>
                            </a:solidFill>
                          </a:ln>
                          <a:effectLst>
                            <a:glow rad="101600">
                              <a:schemeClr val="accent5">
                                <a:satMod val="175000"/>
                                <a:alpha val="40000"/>
                              </a:schemeClr>
                            </a:glow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Ink Free" panose="03080402000500000000" pitchFamily="66" charset="0"/>
                        </a:rPr>
                        <a:t>&lt;=</a:t>
                      </a:r>
                      <a:endParaRPr lang="en-US" sz="1800">
                        <a:ln>
                          <a:solidFill>
                            <a:srgbClr val="FFFF00"/>
                          </a:solidFill>
                        </a:ln>
                        <a:solidFill>
                          <a:srgbClr val="E8E80A"/>
                        </a:solidFill>
                        <a:effectLst>
                          <a:glow rad="101600">
                            <a:schemeClr val="accent5">
                              <a:satMod val="175000"/>
                              <a:alpha val="40000"/>
                            </a:schemeClr>
                          </a:glow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Ink Free" panose="03080402000500000000" pitchFamily="66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530" marR="4853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ln>
                            <a:solidFill>
                              <a:srgbClr val="FFFF00"/>
                            </a:solidFill>
                          </a:ln>
                          <a:effectLst>
                            <a:glow rad="101600">
                              <a:schemeClr val="accent5">
                                <a:satMod val="175000"/>
                                <a:alpha val="40000"/>
                              </a:schemeClr>
                            </a:glow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Ink Free" panose="03080402000500000000" pitchFamily="66" charset="0"/>
                        </a:rPr>
                        <a:t>Mayor a igual a</a:t>
                      </a:r>
                      <a:endParaRPr lang="en-US" sz="1800" dirty="0">
                        <a:ln>
                          <a:solidFill>
                            <a:srgbClr val="FFFF00"/>
                          </a:solidFill>
                        </a:ln>
                        <a:solidFill>
                          <a:srgbClr val="E8E80A"/>
                        </a:solidFill>
                        <a:effectLst>
                          <a:glow rad="101600">
                            <a:schemeClr val="accent5">
                              <a:satMod val="175000"/>
                              <a:alpha val="40000"/>
                            </a:schemeClr>
                          </a:glow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Ink Free" panose="03080402000500000000" pitchFamily="66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530" marR="48530" marT="0" marB="0" anchor="ctr"/>
                </a:tc>
                <a:extLst>
                  <a:ext uri="{0D108BD9-81ED-4DB2-BD59-A6C34878D82A}">
                    <a16:rowId xmlns:a16="http://schemas.microsoft.com/office/drawing/2014/main" val="1184953010"/>
                  </a:ext>
                </a:extLst>
              </a:tr>
              <a:tr h="33224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ln>
                            <a:solidFill>
                              <a:srgbClr val="FFFF00"/>
                            </a:solidFill>
                          </a:ln>
                          <a:effectLst>
                            <a:glow rad="101600">
                              <a:schemeClr val="accent5">
                                <a:satMod val="175000"/>
                                <a:alpha val="40000"/>
                              </a:schemeClr>
                            </a:glow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Ink Free" panose="03080402000500000000" pitchFamily="66" charset="0"/>
                        </a:rPr>
                        <a:t>6</a:t>
                      </a:r>
                      <a:endParaRPr lang="en-US" sz="1800" dirty="0">
                        <a:ln>
                          <a:solidFill>
                            <a:srgbClr val="FFFF00"/>
                          </a:solidFill>
                        </a:ln>
                        <a:solidFill>
                          <a:srgbClr val="E8E80A"/>
                        </a:solidFill>
                        <a:effectLst>
                          <a:glow rad="101600">
                            <a:schemeClr val="accent5">
                              <a:satMod val="175000"/>
                              <a:alpha val="40000"/>
                            </a:schemeClr>
                          </a:glow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Ink Free" panose="03080402000500000000" pitchFamily="66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530" marR="48530" marT="0" marB="0" anchor="ctr">
                    <a:solidFill>
                      <a:schemeClr val="accent3">
                        <a:lumMod val="50000"/>
                        <a:alpha val="20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ln>
                            <a:solidFill>
                              <a:srgbClr val="FFFF00"/>
                            </a:solidFill>
                          </a:ln>
                          <a:effectLst>
                            <a:glow rad="101600">
                              <a:schemeClr val="accent5">
                                <a:satMod val="175000"/>
                                <a:alpha val="40000"/>
                              </a:schemeClr>
                            </a:glow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Ink Free" panose="03080402000500000000" pitchFamily="66" charset="0"/>
                        </a:rPr>
                        <a:t>Operadores </a:t>
                      </a:r>
                      <a:r>
                        <a:rPr lang="en-US" sz="1800" dirty="0" err="1">
                          <a:ln>
                            <a:solidFill>
                              <a:srgbClr val="FFFF00"/>
                            </a:solidFill>
                          </a:ln>
                          <a:effectLst>
                            <a:glow rad="101600">
                              <a:schemeClr val="accent5">
                                <a:satMod val="175000"/>
                                <a:alpha val="40000"/>
                              </a:schemeClr>
                            </a:glow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Ink Free" panose="03080402000500000000" pitchFamily="66" charset="0"/>
                        </a:rPr>
                        <a:t>lógicos</a:t>
                      </a:r>
                      <a:endParaRPr lang="en-US" sz="1800" dirty="0">
                        <a:ln>
                          <a:solidFill>
                            <a:srgbClr val="FFFF00"/>
                          </a:solidFill>
                        </a:ln>
                        <a:solidFill>
                          <a:srgbClr val="E8E80A"/>
                        </a:solidFill>
                        <a:effectLst>
                          <a:glow rad="101600">
                            <a:schemeClr val="accent5">
                              <a:satMod val="175000"/>
                              <a:alpha val="40000"/>
                            </a:schemeClr>
                          </a:glow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Ink Free" panose="03080402000500000000" pitchFamily="66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530" marR="48530" marT="0" marB="0" anchor="ctr">
                    <a:solidFill>
                      <a:schemeClr val="accent3">
                        <a:lumMod val="5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ln>
                            <a:solidFill>
                              <a:srgbClr val="FFFF00"/>
                            </a:solidFill>
                          </a:ln>
                          <a:effectLst>
                            <a:glow rad="101600">
                              <a:schemeClr val="accent5">
                                <a:satMod val="175000"/>
                                <a:alpha val="40000"/>
                              </a:schemeClr>
                            </a:glow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Ink Free" panose="03080402000500000000" pitchFamily="66" charset="0"/>
                        </a:rPr>
                        <a:t>Not</a:t>
                      </a:r>
                      <a:endParaRPr lang="en-US" sz="1800" dirty="0">
                        <a:ln>
                          <a:solidFill>
                            <a:srgbClr val="FFFF00"/>
                          </a:solidFill>
                        </a:ln>
                        <a:solidFill>
                          <a:srgbClr val="E8E80A"/>
                        </a:solidFill>
                        <a:effectLst>
                          <a:glow rad="101600">
                            <a:schemeClr val="accent5">
                              <a:satMod val="175000"/>
                              <a:alpha val="40000"/>
                            </a:schemeClr>
                          </a:glow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Ink Free" panose="03080402000500000000" pitchFamily="66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530" marR="48530" marT="0" marB="0" anchor="ctr">
                    <a:solidFill>
                      <a:schemeClr val="accent3">
                        <a:lumMod val="5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ln>
                            <a:solidFill>
                              <a:srgbClr val="FFFF00"/>
                            </a:solidFill>
                          </a:ln>
                          <a:effectLst>
                            <a:glow rad="101600">
                              <a:schemeClr val="accent5">
                                <a:satMod val="175000"/>
                                <a:alpha val="40000"/>
                              </a:schemeClr>
                            </a:glow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Ink Free" panose="03080402000500000000" pitchFamily="66" charset="0"/>
                        </a:rPr>
                        <a:t>No se cumple que</a:t>
                      </a:r>
                      <a:endParaRPr lang="en-US" sz="1800" dirty="0">
                        <a:ln>
                          <a:solidFill>
                            <a:srgbClr val="FFFF00"/>
                          </a:solidFill>
                        </a:ln>
                        <a:solidFill>
                          <a:srgbClr val="E8E80A"/>
                        </a:solidFill>
                        <a:effectLst>
                          <a:glow rad="101600">
                            <a:schemeClr val="accent5">
                              <a:satMod val="175000"/>
                              <a:alpha val="40000"/>
                            </a:schemeClr>
                          </a:glow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Ink Free" panose="03080402000500000000" pitchFamily="66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530" marR="48530" marT="0" marB="0" anchor="ctr">
                    <a:solidFill>
                      <a:schemeClr val="accent3">
                        <a:lumMod val="50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4107373"/>
                  </a:ext>
                </a:extLst>
              </a:tr>
              <a:tr h="31329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ln>
                            <a:solidFill>
                              <a:srgbClr val="FFFF00"/>
                            </a:solidFill>
                          </a:ln>
                          <a:effectLst>
                            <a:glow rad="101600">
                              <a:schemeClr val="accent5">
                                <a:satMod val="175000"/>
                                <a:alpha val="40000"/>
                              </a:schemeClr>
                            </a:glow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Ink Free" panose="03080402000500000000" pitchFamily="66" charset="0"/>
                        </a:rPr>
                        <a:t>7</a:t>
                      </a:r>
                      <a:endParaRPr lang="en-US" sz="1800" dirty="0">
                        <a:ln>
                          <a:solidFill>
                            <a:srgbClr val="FFFF00"/>
                          </a:solidFill>
                        </a:ln>
                        <a:solidFill>
                          <a:srgbClr val="E8E80A"/>
                        </a:solidFill>
                        <a:effectLst>
                          <a:glow rad="101600">
                            <a:schemeClr val="accent5">
                              <a:satMod val="175000"/>
                              <a:alpha val="40000"/>
                            </a:schemeClr>
                          </a:glow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Ink Free" panose="03080402000500000000" pitchFamily="66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530" marR="48530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ln>
                            <a:solidFill>
                              <a:srgbClr val="FFFF00"/>
                            </a:solidFill>
                          </a:ln>
                          <a:effectLst>
                            <a:glow rad="101600">
                              <a:schemeClr val="accent5">
                                <a:satMod val="175000"/>
                                <a:alpha val="40000"/>
                              </a:schemeClr>
                            </a:glow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Ink Free" panose="03080402000500000000" pitchFamily="66" charset="0"/>
                        </a:rPr>
                        <a:t>And</a:t>
                      </a:r>
                      <a:endParaRPr lang="en-US" sz="1800">
                        <a:ln>
                          <a:solidFill>
                            <a:srgbClr val="FFFF00"/>
                          </a:solidFill>
                        </a:ln>
                        <a:solidFill>
                          <a:srgbClr val="E8E80A"/>
                        </a:solidFill>
                        <a:effectLst>
                          <a:glow rad="101600">
                            <a:schemeClr val="accent5">
                              <a:satMod val="175000"/>
                              <a:alpha val="40000"/>
                            </a:schemeClr>
                          </a:glow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Ink Free" panose="03080402000500000000" pitchFamily="66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530" marR="4853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ln>
                            <a:solidFill>
                              <a:srgbClr val="FFFF00"/>
                            </a:solidFill>
                          </a:ln>
                          <a:effectLst>
                            <a:glow rad="101600">
                              <a:schemeClr val="accent5">
                                <a:satMod val="175000"/>
                                <a:alpha val="40000"/>
                              </a:schemeClr>
                            </a:glow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Ink Free" panose="03080402000500000000" pitchFamily="66" charset="0"/>
                        </a:rPr>
                        <a:t>Y se cumple que</a:t>
                      </a:r>
                      <a:endParaRPr lang="en-US" sz="1800" dirty="0">
                        <a:ln>
                          <a:solidFill>
                            <a:srgbClr val="FFFF00"/>
                          </a:solidFill>
                        </a:ln>
                        <a:solidFill>
                          <a:srgbClr val="E8E80A"/>
                        </a:solidFill>
                        <a:effectLst>
                          <a:glow rad="101600">
                            <a:schemeClr val="accent5">
                              <a:satMod val="175000"/>
                              <a:alpha val="40000"/>
                            </a:schemeClr>
                          </a:glow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Ink Free" panose="03080402000500000000" pitchFamily="66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530" marR="48530" marT="0" marB="0" anchor="ctr"/>
                </a:tc>
                <a:extLst>
                  <a:ext uri="{0D108BD9-81ED-4DB2-BD59-A6C34878D82A}">
                    <a16:rowId xmlns:a16="http://schemas.microsoft.com/office/drawing/2014/main" val="3160000012"/>
                  </a:ext>
                </a:extLst>
              </a:tr>
              <a:tr h="33224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ln>
                            <a:solidFill>
                              <a:srgbClr val="FFFF00"/>
                            </a:solidFill>
                          </a:ln>
                          <a:effectLst>
                            <a:glow rad="101600">
                              <a:schemeClr val="accent5">
                                <a:satMod val="175000"/>
                                <a:alpha val="40000"/>
                              </a:schemeClr>
                            </a:glow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Ink Free" panose="03080402000500000000" pitchFamily="66" charset="0"/>
                        </a:rPr>
                        <a:t>8</a:t>
                      </a:r>
                      <a:endParaRPr lang="en-US" sz="1800" dirty="0">
                        <a:ln>
                          <a:solidFill>
                            <a:srgbClr val="FFFF00"/>
                          </a:solidFill>
                        </a:ln>
                        <a:solidFill>
                          <a:srgbClr val="E8E80A"/>
                        </a:solidFill>
                        <a:effectLst>
                          <a:glow rad="101600">
                            <a:schemeClr val="accent5">
                              <a:satMod val="175000"/>
                              <a:alpha val="40000"/>
                            </a:schemeClr>
                          </a:glow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Ink Free" panose="03080402000500000000" pitchFamily="66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530" marR="48530" marT="0" marB="0" anchor="ctr">
                    <a:solidFill>
                      <a:schemeClr val="accent3">
                        <a:lumMod val="50000"/>
                        <a:alpha val="2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ln>
                            <a:solidFill>
                              <a:srgbClr val="FFFF00"/>
                            </a:solidFill>
                          </a:ln>
                          <a:effectLst>
                            <a:glow rad="101600">
                              <a:schemeClr val="accent5">
                                <a:satMod val="175000"/>
                                <a:alpha val="40000"/>
                              </a:schemeClr>
                            </a:glow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Ink Free" panose="03080402000500000000" pitchFamily="66" charset="0"/>
                        </a:rPr>
                        <a:t>Or</a:t>
                      </a:r>
                      <a:endParaRPr lang="en-US" sz="1800" dirty="0">
                        <a:ln>
                          <a:solidFill>
                            <a:srgbClr val="FFFF00"/>
                          </a:solidFill>
                        </a:ln>
                        <a:solidFill>
                          <a:srgbClr val="E8E80A"/>
                        </a:solidFill>
                        <a:effectLst>
                          <a:glow rad="101600">
                            <a:schemeClr val="accent5">
                              <a:satMod val="175000"/>
                              <a:alpha val="40000"/>
                            </a:schemeClr>
                          </a:glow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Ink Free" panose="03080402000500000000" pitchFamily="66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530" marR="48530" marT="0" marB="0" anchor="ctr">
                    <a:solidFill>
                      <a:schemeClr val="accent3">
                        <a:lumMod val="5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ln>
                            <a:solidFill>
                              <a:srgbClr val="FFFF00"/>
                            </a:solidFill>
                          </a:ln>
                          <a:effectLst>
                            <a:glow rad="101600">
                              <a:schemeClr val="accent5">
                                <a:satMod val="175000"/>
                                <a:alpha val="40000"/>
                              </a:schemeClr>
                            </a:glow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Ink Free" panose="03080402000500000000" pitchFamily="66" charset="0"/>
                        </a:rPr>
                        <a:t>O se cumple que</a:t>
                      </a:r>
                      <a:endParaRPr lang="en-US" sz="1800" dirty="0">
                        <a:ln>
                          <a:solidFill>
                            <a:srgbClr val="FFFF00"/>
                          </a:solidFill>
                        </a:ln>
                        <a:solidFill>
                          <a:srgbClr val="E8E80A"/>
                        </a:solidFill>
                        <a:effectLst>
                          <a:glow rad="101600">
                            <a:schemeClr val="accent5">
                              <a:satMod val="175000"/>
                              <a:alpha val="40000"/>
                            </a:schemeClr>
                          </a:glow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Ink Free" panose="03080402000500000000" pitchFamily="66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530" marR="48530" marT="0" marB="0" anchor="ctr">
                    <a:solidFill>
                      <a:schemeClr val="accent3">
                        <a:lumMod val="50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67493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776889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B5EA16-C839-4A50-8E9F-62B97032BC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 sz="3600" dirty="0">
                <a:latin typeface="Arial" panose="020B0604020202020204" pitchFamily="34" charset="0"/>
                <a:cs typeface="Arial" panose="020B0604020202020204" pitchFamily="34" charset="0"/>
              </a:rPr>
              <a:t>Poco antes de la Historia de los circuitos lógicos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ACDF585-A362-4555-96B0-43D8FD7059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s-MX" sz="2000" dirty="0">
                <a:latin typeface="+mj-lt"/>
                <a:cs typeface="Arial" panose="020B0604020202020204" pitchFamily="34" charset="0"/>
              </a:rPr>
              <a:t>1845 - George Boole publica "Una investigación sobre las leyes del pensamiento“. Descubrió un sistema de lógica simbólica y razonamiento (que sería la base del diseño de computadoras digitales).</a:t>
            </a:r>
          </a:p>
          <a:p>
            <a:pPr algn="just"/>
            <a:r>
              <a:rPr lang="es-MX" sz="2000" dirty="0">
                <a:latin typeface="+mj-lt"/>
                <a:cs typeface="Arial" panose="020B0604020202020204" pitchFamily="34" charset="0"/>
              </a:rPr>
              <a:t>1919 – Eccles y Jordan inventan el circuito de conmutación electrónica llamado flip-flop, que sería crítico para los sistemas de cómputo electrónico.</a:t>
            </a:r>
          </a:p>
          <a:p>
            <a:pPr algn="just"/>
            <a:r>
              <a:rPr lang="es-MX" sz="2000" dirty="0">
                <a:latin typeface="+mj-lt"/>
                <a:cs typeface="Arial" panose="020B0604020202020204" pitchFamily="34" charset="0"/>
              </a:rPr>
              <a:t>1935 - IBM empieza a vender una máquina de escribir eléctrica</a:t>
            </a:r>
          </a:p>
          <a:p>
            <a:pPr marL="0" indent="0">
              <a:buNone/>
            </a:pPr>
            <a:endParaRPr lang="es-MX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Picture 2" descr="Biografia de George Boole">
            <a:extLst>
              <a:ext uri="{FF2B5EF4-FFF2-40B4-BE49-F238E27FC236}">
                <a16:creationId xmlns:a16="http://schemas.microsoft.com/office/drawing/2014/main" id="{0219894F-D5DB-4F2E-A315-09CA994154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9692" y="4275729"/>
            <a:ext cx="2141184" cy="2071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19772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A8C49D-2FC0-4E6B-876F-EE0AF2850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Historia de los circuitos lógicos (1)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DB67F9D-7C5D-4651-986A-9C3538C7AF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6"/>
            <a:ext cx="9905999" cy="3885499"/>
          </a:xfrm>
        </p:spPr>
        <p:txBody>
          <a:bodyPr>
            <a:normAutofit lnSpcReduction="10000"/>
          </a:bodyPr>
          <a:lstStyle/>
          <a:p>
            <a:pPr algn="just"/>
            <a:r>
              <a:rPr lang="es-MX" sz="1800" dirty="0">
                <a:latin typeface="+mj-lt"/>
                <a:cs typeface="Arial" panose="020B0604020202020204" pitchFamily="34" charset="0"/>
              </a:rPr>
              <a:t>Primera Generación (1940 – 1955): </a:t>
            </a:r>
          </a:p>
          <a:p>
            <a:pPr marL="914400" lvl="1" indent="-457200" algn="just">
              <a:buFont typeface="+mj-lt"/>
              <a:buAutoNum type="alphaLcPeriod"/>
            </a:pPr>
            <a:r>
              <a:rPr lang="es-MX" sz="1800" dirty="0">
                <a:latin typeface="+mj-lt"/>
                <a:cs typeface="Arial" panose="020B0604020202020204" pitchFamily="34" charset="0"/>
              </a:rPr>
              <a:t>Se utilizan tubos al vacío. (20.000 tubos)</a:t>
            </a:r>
          </a:p>
          <a:p>
            <a:pPr marL="914400" lvl="1" indent="-457200" algn="just">
              <a:buFont typeface="+mj-lt"/>
              <a:buAutoNum type="alphaLcPeriod"/>
            </a:pPr>
            <a:r>
              <a:rPr lang="es-MX" sz="1800" dirty="0">
                <a:latin typeface="+mj-lt"/>
                <a:cs typeface="Arial" panose="020B0604020202020204" pitchFamily="34" charset="0"/>
              </a:rPr>
              <a:t>Toda la programación se hacía en lenguaje máquina. No existían los sistemas operativos.</a:t>
            </a:r>
          </a:p>
          <a:p>
            <a:pPr marL="914400" lvl="1" indent="-457200" algn="just">
              <a:buFont typeface="+mj-lt"/>
              <a:buAutoNum type="alphaLcPeriod"/>
            </a:pPr>
            <a:r>
              <a:rPr lang="es-MX" sz="1800" dirty="0">
                <a:latin typeface="+mj-lt"/>
                <a:cs typeface="Arial" panose="020B0604020202020204" pitchFamily="34" charset="0"/>
              </a:rPr>
              <a:t>Colossus (1945) ; Eniac (1946) ; Manchester Mark I (1948)</a:t>
            </a:r>
          </a:p>
          <a:p>
            <a:pPr algn="just"/>
            <a:r>
              <a:rPr lang="es-MX" sz="1800" dirty="0">
                <a:latin typeface="+mj-lt"/>
                <a:cs typeface="Arial" panose="020B0604020202020204" pitchFamily="34" charset="0"/>
              </a:rPr>
              <a:t>Segunda Generación (1956-1965):</a:t>
            </a:r>
          </a:p>
          <a:p>
            <a:pPr marL="800100" lvl="1" indent="-342900" algn="just">
              <a:buFont typeface="+mj-lt"/>
              <a:buAutoNum type="alphaLcParenR"/>
            </a:pPr>
            <a:r>
              <a:rPr lang="es-MX" sz="1800" dirty="0">
                <a:latin typeface="+mj-lt"/>
                <a:cs typeface="Arial" panose="020B0604020202020204" pitchFamily="34" charset="0"/>
              </a:rPr>
              <a:t>Se introducen los transistores.</a:t>
            </a:r>
          </a:p>
          <a:p>
            <a:pPr marL="800100" lvl="1" indent="-342900" algn="just">
              <a:buFont typeface="+mj-lt"/>
              <a:buAutoNum type="alphaLcParenR"/>
            </a:pPr>
            <a:r>
              <a:rPr lang="es-MX" sz="1800" dirty="0">
                <a:latin typeface="+mj-lt"/>
                <a:cs typeface="Arial" panose="020B0604020202020204" pitchFamily="34" charset="0"/>
              </a:rPr>
              <a:t>Distinción entre diseñadores, constructores, programadores, operadores y personal de mantenimiento.</a:t>
            </a:r>
          </a:p>
          <a:p>
            <a:pPr marL="800100" lvl="1" indent="-342900" algn="just">
              <a:buFont typeface="+mj-lt"/>
              <a:buAutoNum type="alphaLcParenR"/>
            </a:pPr>
            <a:r>
              <a:rPr lang="es-MX" sz="1800" dirty="0">
                <a:latin typeface="+mj-lt"/>
                <a:cs typeface="Arial" panose="020B0604020202020204" pitchFamily="34" charset="0"/>
              </a:rPr>
              <a:t>Se crea el proceso por lotes que agrupa trabajos.</a:t>
            </a:r>
          </a:p>
          <a:p>
            <a:pPr marL="800100" lvl="1" indent="-342900" algn="just">
              <a:buFont typeface="+mj-lt"/>
              <a:buAutoNum type="alphaLcParenR"/>
            </a:pPr>
            <a:r>
              <a:rPr lang="es-MX" sz="1800" dirty="0">
                <a:latin typeface="+mj-lt"/>
                <a:cs typeface="Arial" panose="020B0604020202020204" pitchFamily="34" charset="0"/>
              </a:rPr>
              <a:t>Transistor (1947) ; JOHNNIAC (1954) ; IBM 704 (1955) ; ERMA, General Electric (1959) </a:t>
            </a:r>
          </a:p>
        </p:txBody>
      </p:sp>
    </p:spTree>
    <p:extLst>
      <p:ext uri="{BB962C8B-B14F-4D97-AF65-F5344CB8AC3E}">
        <p14:creationId xmlns:p14="http://schemas.microsoft.com/office/powerpoint/2010/main" val="25966349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74F17B5-66F5-4686-9B66-E1D20A9832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Historia de los circuitos lógicos (2)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277D469-5656-4DD7-BA88-2FCAD98330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9687" y="1887980"/>
            <a:ext cx="10692625" cy="4470290"/>
          </a:xfrm>
        </p:spPr>
        <p:txBody>
          <a:bodyPr>
            <a:normAutofit fontScale="77500" lnSpcReduction="20000"/>
          </a:bodyPr>
          <a:lstStyle/>
          <a:p>
            <a:r>
              <a:rPr lang="es-MX" sz="1600" dirty="0">
                <a:latin typeface="+mj-lt"/>
                <a:cs typeface="Arial" panose="020B0604020202020204" pitchFamily="34" charset="0"/>
              </a:rPr>
              <a:t>Tercera Generación (1965-1980): </a:t>
            </a:r>
          </a:p>
          <a:p>
            <a:pPr marL="800100" lvl="1" indent="-342900">
              <a:buFont typeface="+mj-lt"/>
              <a:buAutoNum type="alphaLcPeriod"/>
            </a:pPr>
            <a:r>
              <a:rPr lang="es-MX" sz="1600" dirty="0">
                <a:latin typeface="+mj-lt"/>
                <a:cs typeface="Arial" panose="020B0604020202020204" pitchFamily="34" charset="0"/>
              </a:rPr>
              <a:t>Se introducen los circuitos integrados, lo cual es una gran ventaja en el precio y desempeño del computador.</a:t>
            </a:r>
          </a:p>
          <a:p>
            <a:pPr marL="800100" lvl="1" indent="-342900">
              <a:buFont typeface="+mj-lt"/>
              <a:buAutoNum type="alphaLcPeriod"/>
            </a:pPr>
            <a:r>
              <a:rPr lang="es-MX" sz="1600" dirty="0">
                <a:latin typeface="+mj-lt"/>
                <a:cs typeface="Arial" panose="020B0604020202020204" pitchFamily="34" charset="0"/>
              </a:rPr>
              <a:t>Se introduce el sistema IBM 360 altamente compatible.</a:t>
            </a:r>
          </a:p>
          <a:p>
            <a:pPr marL="800100" lvl="1" indent="-342900">
              <a:buFont typeface="+mj-lt"/>
              <a:buAutoNum type="alphaLcPeriod"/>
            </a:pPr>
            <a:r>
              <a:rPr lang="es-MX" sz="1600" dirty="0">
                <a:latin typeface="+mj-lt"/>
                <a:cs typeface="Arial" panose="020B0604020202020204" pitchFamily="34" charset="0"/>
              </a:rPr>
              <a:t>Se introduce la multiprogramación.</a:t>
            </a:r>
          </a:p>
          <a:p>
            <a:pPr marL="800100" lvl="1" indent="-342900">
              <a:buFont typeface="+mj-lt"/>
              <a:buAutoNum type="alphaLcPeriod"/>
            </a:pPr>
            <a:r>
              <a:rPr lang="es-MX" sz="1600" dirty="0">
                <a:latin typeface="+mj-lt"/>
                <a:cs typeface="Arial" panose="020B0604020202020204" pitchFamily="34" charset="0"/>
              </a:rPr>
              <a:t>Se introducen los discos duros.</a:t>
            </a:r>
          </a:p>
          <a:p>
            <a:pPr marL="800100" lvl="1" indent="-342900">
              <a:buFont typeface="+mj-lt"/>
              <a:buAutoNum type="alphaLcPeriod"/>
            </a:pPr>
            <a:r>
              <a:rPr lang="es-MX" sz="1600" dirty="0">
                <a:latin typeface="+mj-lt"/>
                <a:cs typeface="Arial" panose="020B0604020202020204" pitchFamily="34" charset="0"/>
              </a:rPr>
              <a:t>Se introduce el tiempo compartido entre usuarios.</a:t>
            </a:r>
          </a:p>
          <a:p>
            <a:pPr marL="800100" lvl="1" indent="-342900">
              <a:buFont typeface="+mj-lt"/>
              <a:buAutoNum type="alphaLcPeriod"/>
            </a:pPr>
            <a:r>
              <a:rPr lang="es-MX" sz="1600" dirty="0">
                <a:latin typeface="+mj-lt"/>
                <a:cs typeface="Arial" panose="020B0604020202020204" pitchFamily="34" charset="0"/>
              </a:rPr>
              <a:t>BM 360 (1964) ; Primer microprocesador en un chip Intel 4004 (1971) ; Apple l (1976) ; Apple ll (1978)</a:t>
            </a:r>
          </a:p>
          <a:p>
            <a:r>
              <a:rPr lang="es-MX" sz="1600" dirty="0">
                <a:latin typeface="+mj-lt"/>
                <a:cs typeface="Arial" panose="020B0604020202020204" pitchFamily="34" charset="0"/>
              </a:rPr>
              <a:t>Cuarta Generación (1980 EN ADELANTE):</a:t>
            </a:r>
          </a:p>
          <a:p>
            <a:pPr marL="914400" lvl="1" indent="-457200">
              <a:buFont typeface="+mj-lt"/>
              <a:buAutoNum type="alphaLcPeriod"/>
            </a:pPr>
            <a:r>
              <a:rPr lang="es-MX" sz="1600" dirty="0">
                <a:latin typeface="+mj-lt"/>
                <a:cs typeface="Arial" panose="020B0604020202020204" pitchFamily="34" charset="0"/>
              </a:rPr>
              <a:t>Usan LSI (</a:t>
            </a:r>
            <a:r>
              <a:rPr lang="es-MX" sz="1600" dirty="0" err="1">
                <a:latin typeface="+mj-lt"/>
                <a:cs typeface="Arial" panose="020B0604020202020204" pitchFamily="34" charset="0"/>
              </a:rPr>
              <a:t>large</a:t>
            </a:r>
            <a:r>
              <a:rPr lang="es-MX" sz="1600" dirty="0">
                <a:latin typeface="+mj-lt"/>
                <a:cs typeface="Arial" panose="020B0604020202020204" pitchFamily="34" charset="0"/>
              </a:rPr>
              <a:t> </a:t>
            </a:r>
            <a:r>
              <a:rPr lang="es-MX" sz="1600" dirty="0" err="1">
                <a:latin typeface="+mj-lt"/>
                <a:cs typeface="Arial" panose="020B0604020202020204" pitchFamily="34" charset="0"/>
              </a:rPr>
              <a:t>scale</a:t>
            </a:r>
            <a:r>
              <a:rPr lang="es-MX" sz="1600" dirty="0">
                <a:latin typeface="+mj-lt"/>
                <a:cs typeface="Arial" panose="020B0604020202020204" pitchFamily="34" charset="0"/>
              </a:rPr>
              <a:t> </a:t>
            </a:r>
            <a:r>
              <a:rPr lang="es-MX" sz="1600" dirty="0" err="1">
                <a:latin typeface="+mj-lt"/>
                <a:cs typeface="Arial" panose="020B0604020202020204" pitchFamily="34" charset="0"/>
              </a:rPr>
              <a:t>integration</a:t>
            </a:r>
            <a:r>
              <a:rPr lang="es-MX" sz="1600" dirty="0">
                <a:latin typeface="+mj-lt"/>
                <a:cs typeface="Arial" panose="020B0604020202020204" pitchFamily="34" charset="0"/>
              </a:rPr>
              <a:t>)</a:t>
            </a:r>
          </a:p>
          <a:p>
            <a:pPr marL="914400" lvl="1" indent="-457200">
              <a:buFont typeface="+mj-lt"/>
              <a:buAutoNum type="alphaLcPeriod"/>
            </a:pPr>
            <a:r>
              <a:rPr lang="es-MX" sz="1600" dirty="0">
                <a:latin typeface="+mj-lt"/>
                <a:cs typeface="Arial" panose="020B0604020202020204" pitchFamily="34" charset="0"/>
              </a:rPr>
              <a:t>Intel 80286 (1983), 80386 (1985) y 80486 (1989)</a:t>
            </a:r>
          </a:p>
          <a:p>
            <a:pPr marL="914400" lvl="1" indent="-457200">
              <a:buFont typeface="+mj-lt"/>
              <a:buAutoNum type="alphaLcPeriod"/>
            </a:pPr>
            <a:r>
              <a:rPr lang="es-MX" sz="1600" dirty="0">
                <a:latin typeface="+mj-lt"/>
                <a:cs typeface="Arial" panose="020B0604020202020204" pitchFamily="34" charset="0"/>
              </a:rPr>
              <a:t>GUI (</a:t>
            </a:r>
            <a:r>
              <a:rPr lang="es-MX" sz="1600" dirty="0" err="1">
                <a:latin typeface="+mj-lt"/>
                <a:cs typeface="Arial" panose="020B0604020202020204" pitchFamily="34" charset="0"/>
              </a:rPr>
              <a:t>graphical</a:t>
            </a:r>
            <a:r>
              <a:rPr lang="es-MX" sz="1600" dirty="0">
                <a:latin typeface="+mj-lt"/>
                <a:cs typeface="Arial" panose="020B0604020202020204" pitchFamily="34" charset="0"/>
              </a:rPr>
              <a:t> </a:t>
            </a:r>
            <a:r>
              <a:rPr lang="es-MX" sz="1600" dirty="0" err="1">
                <a:latin typeface="+mj-lt"/>
                <a:cs typeface="Arial" panose="020B0604020202020204" pitchFamily="34" charset="0"/>
              </a:rPr>
              <a:t>User</a:t>
            </a:r>
            <a:r>
              <a:rPr lang="es-MX" sz="1600" dirty="0">
                <a:latin typeface="+mj-lt"/>
                <a:cs typeface="Arial" panose="020B0604020202020204" pitchFamily="34" charset="0"/>
              </a:rPr>
              <a:t> Interface) -&gt; Macintosh</a:t>
            </a:r>
          </a:p>
          <a:p>
            <a:pPr marL="914400" lvl="1" indent="-457200">
              <a:buFont typeface="+mj-lt"/>
              <a:buAutoNum type="alphaLcPeriod"/>
            </a:pPr>
            <a:r>
              <a:rPr lang="es-MX" sz="1600" dirty="0">
                <a:latin typeface="+mj-lt"/>
                <a:cs typeface="Arial" panose="020B0604020202020204" pitchFamily="34" charset="0"/>
              </a:rPr>
              <a:t>Microsoft adopta GUI y desarrolla Windows</a:t>
            </a:r>
          </a:p>
          <a:p>
            <a:pPr marL="914400" lvl="1" indent="-457200">
              <a:buFont typeface="+mj-lt"/>
              <a:buAutoNum type="alphaLcPeriod"/>
            </a:pPr>
            <a:r>
              <a:rPr lang="pt-BR" sz="1600" dirty="0">
                <a:latin typeface="+mj-lt"/>
                <a:cs typeface="Arial" panose="020B0604020202020204" pitchFamily="34" charset="0"/>
              </a:rPr>
              <a:t>Microsoft saca Windows 95 como sistema operativo, </a:t>
            </a:r>
            <a:r>
              <a:rPr lang="en-US" sz="1600" dirty="0">
                <a:latin typeface="+mj-lt"/>
                <a:cs typeface="Arial" panose="020B0604020202020204" pitchFamily="34" charset="0"/>
              </a:rPr>
              <a:t>Windows 98 (</a:t>
            </a:r>
            <a:r>
              <a:rPr lang="en-US" sz="1600" dirty="0" err="1">
                <a:latin typeface="+mj-lt"/>
                <a:cs typeface="Arial" panose="020B0604020202020204" pitchFamily="34" charset="0"/>
              </a:rPr>
              <a:t>basado</a:t>
            </a:r>
            <a:r>
              <a:rPr lang="en-US" sz="1600" dirty="0">
                <a:latin typeface="+mj-lt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+mj-lt"/>
                <a:cs typeface="Arial" panose="020B0604020202020204" pitchFamily="34" charset="0"/>
              </a:rPr>
              <a:t>en</a:t>
            </a:r>
            <a:r>
              <a:rPr lang="en-US" sz="1600" dirty="0">
                <a:latin typeface="+mj-lt"/>
                <a:cs typeface="Arial" panose="020B0604020202020204" pitchFamily="34" charset="0"/>
              </a:rPr>
              <a:t> 16 bits), Windows NT (32 bits).</a:t>
            </a:r>
          </a:p>
          <a:p>
            <a:pPr marL="914400" lvl="1" indent="-457200">
              <a:buFont typeface="+mj-lt"/>
              <a:buAutoNum type="alphaLcPeriod"/>
            </a:pPr>
            <a:r>
              <a:rPr lang="pt-BR" sz="1600" dirty="0">
                <a:latin typeface="+mj-lt"/>
                <a:cs typeface="Arial" panose="020B0604020202020204" pitchFamily="34" charset="0"/>
              </a:rPr>
              <a:t>Windows NT 5.0 se </a:t>
            </a:r>
            <a:r>
              <a:rPr lang="pt-BR" sz="1600" dirty="0" err="1">
                <a:latin typeface="+mj-lt"/>
                <a:cs typeface="Arial" panose="020B0604020202020204" pitchFamily="34" charset="0"/>
              </a:rPr>
              <a:t>transformó</a:t>
            </a:r>
            <a:r>
              <a:rPr lang="pt-BR" sz="1600" dirty="0">
                <a:latin typeface="+mj-lt"/>
                <a:cs typeface="Arial" panose="020B0604020202020204" pitchFamily="34" charset="0"/>
              </a:rPr>
              <a:t> </a:t>
            </a:r>
            <a:r>
              <a:rPr lang="pt-BR" sz="1600" dirty="0" err="1">
                <a:latin typeface="+mj-lt"/>
                <a:cs typeface="Arial" panose="020B0604020202020204" pitchFamily="34" charset="0"/>
              </a:rPr>
              <a:t>en</a:t>
            </a:r>
            <a:r>
              <a:rPr lang="pt-BR" sz="1600" dirty="0">
                <a:latin typeface="+mj-lt"/>
                <a:cs typeface="Arial" panose="020B0604020202020204" pitchFamily="34" charset="0"/>
              </a:rPr>
              <a:t> Windows 2000</a:t>
            </a:r>
          </a:p>
          <a:p>
            <a:pPr marL="914400" lvl="1" indent="-457200">
              <a:buFont typeface="+mj-lt"/>
              <a:buAutoNum type="alphaLcPeriod"/>
            </a:pPr>
            <a:r>
              <a:rPr lang="pt-BR" sz="1600" dirty="0">
                <a:latin typeface="+mj-lt"/>
                <a:cs typeface="Arial" panose="020B0604020202020204" pitchFamily="34" charset="0"/>
              </a:rPr>
              <a:t>Windows 98 se transformo </a:t>
            </a:r>
            <a:r>
              <a:rPr lang="pt-BR" sz="1600" dirty="0" err="1">
                <a:latin typeface="+mj-lt"/>
                <a:cs typeface="Arial" panose="020B0604020202020204" pitchFamily="34" charset="0"/>
              </a:rPr>
              <a:t>en</a:t>
            </a:r>
            <a:r>
              <a:rPr lang="pt-BR" sz="1600" dirty="0">
                <a:latin typeface="+mj-lt"/>
                <a:cs typeface="Arial" panose="020B0604020202020204" pitchFamily="34" charset="0"/>
              </a:rPr>
              <a:t> Windows Me</a:t>
            </a:r>
          </a:p>
          <a:p>
            <a:pPr marL="914400" lvl="1" indent="-457200">
              <a:buFont typeface="+mj-lt"/>
              <a:buAutoNum type="alphaLcPeriod"/>
            </a:pPr>
            <a:r>
              <a:rPr lang="pt-BR" sz="1600" dirty="0">
                <a:latin typeface="+mj-lt"/>
                <a:cs typeface="Arial" panose="020B0604020202020204" pitchFamily="34" charset="0"/>
              </a:rPr>
              <a:t>Windows XP</a:t>
            </a:r>
          </a:p>
          <a:p>
            <a:pPr marL="914400" lvl="1" indent="-457200">
              <a:buFont typeface="+mj-lt"/>
              <a:buAutoNum type="alphaLcPeriod"/>
            </a:pPr>
            <a:r>
              <a:rPr lang="pt-BR" sz="1600" dirty="0">
                <a:latin typeface="+mj-lt"/>
                <a:cs typeface="Arial" panose="020B0604020202020204" pitchFamily="34" charset="0"/>
              </a:rPr>
              <a:t> IBM PC (1981) ; </a:t>
            </a:r>
            <a:r>
              <a:rPr lang="it-IT" sz="1600" dirty="0">
                <a:latin typeface="+mj-lt"/>
                <a:cs typeface="Arial" panose="020B0604020202020204" pitchFamily="34" charset="0"/>
              </a:rPr>
              <a:t>Disco Duro Memorex 10MB (1983) ; IBM PC/AT (1983) ; </a:t>
            </a:r>
            <a:r>
              <a:rPr lang="es-MX" sz="1600" dirty="0">
                <a:latin typeface="+mj-lt"/>
                <a:cs typeface="Arial" panose="020B0604020202020204" pitchFamily="34" charset="0"/>
              </a:rPr>
              <a:t>Sony introduce el CD (1984) ; Intel Pentium (1993)</a:t>
            </a:r>
            <a:endParaRPr lang="pt-BR" sz="1600" dirty="0">
              <a:latin typeface="+mj-lt"/>
              <a:cs typeface="Arial" panose="020B0604020202020204" pitchFamily="34" charset="0"/>
            </a:endParaRPr>
          </a:p>
          <a:p>
            <a:pPr marL="914400" lvl="1" indent="-457200">
              <a:buFont typeface="+mj-lt"/>
              <a:buAutoNum type="alphaLcPeriod"/>
            </a:pPr>
            <a:endParaRPr lang="es-MX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74" name="Picture 2" descr="Qué son los circuitos integrados? - 330ohms">
            <a:extLst>
              <a:ext uri="{FF2B5EF4-FFF2-40B4-BE49-F238E27FC236}">
                <a16:creationId xmlns:a16="http://schemas.microsoft.com/office/drawing/2014/main" id="{47A5798D-8267-4C48-B039-72FF16413E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2247" y="2689715"/>
            <a:ext cx="3048598" cy="1478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25215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CF6DF7-0005-44AC-B7A6-D88DE6C5F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/>
              <a:t>Operadores relacionales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60AB2DE-F0B1-4893-899C-90A4D97EDC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Los operadores relacionales son símbolos que se usan para comparar dos valores. Si el resultado de la comparación es correcto la expresión considerada es verdadera, en caso contrario es falsa. </a:t>
            </a:r>
          </a:p>
          <a:p>
            <a:r>
              <a:rPr lang="es-MX" dirty="0"/>
              <a:t>Por ejemplo, 8&gt;4 (ocho mayor que cuatro) es verdadera, en cambio, 8&lt;4 (ocho menor que cuatro) es falsa.</a:t>
            </a:r>
            <a:endParaRPr lang="es-PA" dirty="0"/>
          </a:p>
          <a:p>
            <a:endParaRPr lang="es-PA" dirty="0"/>
          </a:p>
        </p:txBody>
      </p:sp>
      <p:pic>
        <p:nvPicPr>
          <p:cNvPr id="2050" name="Picture 2" descr="Pin de Estefanía Demitrópulos em Gifs (com imagens) | Coisas de ...">
            <a:extLst>
              <a:ext uri="{FF2B5EF4-FFF2-40B4-BE49-F238E27FC236}">
                <a16:creationId xmlns:a16="http://schemas.microsoft.com/office/drawing/2014/main" id="{6E5223FF-3751-4D99-AA5F-BC3F2D8FD4C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7358" y="4392075"/>
            <a:ext cx="2622698" cy="1967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83245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2FDAACB7-1ADC-4C7E-AAEA-77756D3CD2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3600386"/>
              </p:ext>
            </p:extLst>
          </p:nvPr>
        </p:nvGraphicFramePr>
        <p:xfrm>
          <a:off x="1818167" y="861239"/>
          <a:ext cx="8931350" cy="513552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39702">
                  <a:extLst>
                    <a:ext uri="{9D8B030D-6E8A-4147-A177-3AD203B41FA5}">
                      <a16:colId xmlns:a16="http://schemas.microsoft.com/office/drawing/2014/main" val="3524921107"/>
                    </a:ext>
                  </a:extLst>
                </a:gridCol>
                <a:gridCol w="2590092">
                  <a:extLst>
                    <a:ext uri="{9D8B030D-6E8A-4147-A177-3AD203B41FA5}">
                      <a16:colId xmlns:a16="http://schemas.microsoft.com/office/drawing/2014/main" val="1343304895"/>
                    </a:ext>
                  </a:extLst>
                </a:gridCol>
                <a:gridCol w="1786270">
                  <a:extLst>
                    <a:ext uri="{9D8B030D-6E8A-4147-A177-3AD203B41FA5}">
                      <a16:colId xmlns:a16="http://schemas.microsoft.com/office/drawing/2014/main" val="754807703"/>
                    </a:ext>
                  </a:extLst>
                </a:gridCol>
                <a:gridCol w="3215286">
                  <a:extLst>
                    <a:ext uri="{9D8B030D-6E8A-4147-A177-3AD203B41FA5}">
                      <a16:colId xmlns:a16="http://schemas.microsoft.com/office/drawing/2014/main" val="1325639548"/>
                    </a:ext>
                  </a:extLst>
                </a:gridCol>
              </a:tblGrid>
              <a:tr h="73364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MX" sz="1200">
                          <a:effectLst/>
                        </a:rPr>
                        <a:t>Operador</a:t>
                      </a:r>
                      <a:endParaRPr lang="es-PA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MX" sz="1200">
                          <a:effectLst/>
                        </a:rPr>
                        <a:t>nombre</a:t>
                      </a:r>
                      <a:endParaRPr lang="es-PA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MX" sz="1200">
                          <a:effectLst/>
                        </a:rPr>
                        <a:t>ejemplo</a:t>
                      </a:r>
                      <a:endParaRPr lang="es-PA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MX" sz="1200">
                          <a:effectLst/>
                        </a:rPr>
                        <a:t>significado</a:t>
                      </a:r>
                      <a:endParaRPr lang="es-PA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218517780"/>
                  </a:ext>
                </a:extLst>
              </a:tr>
              <a:tr h="73364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MX" sz="1200">
                          <a:effectLst/>
                        </a:rPr>
                        <a:t>&lt; </a:t>
                      </a:r>
                      <a:endParaRPr lang="es-PA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MX" sz="1200">
                          <a:effectLst/>
                        </a:rPr>
                        <a:t>menor que</a:t>
                      </a:r>
                      <a:endParaRPr lang="es-PA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MX" sz="1200">
                          <a:effectLst/>
                        </a:rPr>
                        <a:t>a&lt;b</a:t>
                      </a:r>
                      <a:endParaRPr lang="es-PA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MX" sz="1200">
                          <a:effectLst/>
                        </a:rPr>
                        <a:t>a es menor que b</a:t>
                      </a:r>
                      <a:endParaRPr lang="es-PA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3424365945"/>
                  </a:ext>
                </a:extLst>
              </a:tr>
              <a:tr h="73364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MX" sz="1200">
                          <a:effectLst/>
                        </a:rPr>
                        <a:t>&gt; </a:t>
                      </a:r>
                      <a:endParaRPr lang="es-PA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MX" sz="1200">
                          <a:effectLst/>
                        </a:rPr>
                        <a:t>mayor que</a:t>
                      </a:r>
                      <a:endParaRPr lang="es-PA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MX" sz="1200">
                          <a:effectLst/>
                        </a:rPr>
                        <a:t>a&gt;b</a:t>
                      </a:r>
                      <a:endParaRPr lang="es-PA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MX" sz="1200">
                          <a:effectLst/>
                        </a:rPr>
                        <a:t>a es mayor que b</a:t>
                      </a:r>
                      <a:endParaRPr lang="es-PA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641385248"/>
                  </a:ext>
                </a:extLst>
              </a:tr>
              <a:tr h="73364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MX" sz="1200">
                          <a:effectLst/>
                        </a:rPr>
                        <a:t>==</a:t>
                      </a:r>
                      <a:endParaRPr lang="es-PA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MX" sz="1200">
                          <a:effectLst/>
                        </a:rPr>
                        <a:t>igual a</a:t>
                      </a:r>
                      <a:endParaRPr lang="es-PA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MX" sz="1200">
                          <a:effectLst/>
                        </a:rPr>
                        <a:t>a==b</a:t>
                      </a:r>
                      <a:endParaRPr lang="es-PA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MX" sz="1200">
                          <a:effectLst/>
                        </a:rPr>
                        <a:t>a es igual a b</a:t>
                      </a:r>
                      <a:endParaRPr lang="es-PA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583738056"/>
                  </a:ext>
                </a:extLst>
              </a:tr>
              <a:tr h="73364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MX" sz="1200">
                          <a:effectLst/>
                        </a:rPr>
                        <a:t>!=</a:t>
                      </a:r>
                      <a:endParaRPr lang="es-PA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MX" sz="1200">
                          <a:effectLst/>
                        </a:rPr>
                        <a:t>no igual a</a:t>
                      </a:r>
                      <a:endParaRPr lang="es-PA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MX" sz="1200">
                          <a:effectLst/>
                        </a:rPr>
                        <a:t>a!=b</a:t>
                      </a:r>
                      <a:endParaRPr lang="es-PA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MX" sz="1200">
                          <a:effectLst/>
                        </a:rPr>
                        <a:t>a no es igual a b</a:t>
                      </a:r>
                      <a:endParaRPr lang="es-PA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1424583672"/>
                  </a:ext>
                </a:extLst>
              </a:tr>
              <a:tr h="73364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MX" sz="1200">
                          <a:effectLst/>
                        </a:rPr>
                        <a:t>&lt;=</a:t>
                      </a:r>
                      <a:endParaRPr lang="es-PA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MX" sz="1200">
                          <a:effectLst/>
                        </a:rPr>
                        <a:t>menor que o igual a</a:t>
                      </a:r>
                      <a:endParaRPr lang="es-PA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MX" sz="1200">
                          <a:effectLst/>
                        </a:rPr>
                        <a:t>a&lt;=5</a:t>
                      </a:r>
                      <a:endParaRPr lang="es-PA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MX" sz="1200" dirty="0">
                          <a:effectLst/>
                        </a:rPr>
                        <a:t>a es menor que o igual a b</a:t>
                      </a:r>
                      <a:endParaRPr lang="es-PA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3989474770"/>
                  </a:ext>
                </a:extLst>
              </a:tr>
              <a:tr h="73364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MX" sz="1200">
                          <a:effectLst/>
                        </a:rPr>
                        <a:t>&gt;=</a:t>
                      </a:r>
                      <a:endParaRPr lang="es-PA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MX" sz="1200" dirty="0">
                          <a:effectLst/>
                        </a:rPr>
                        <a:t>mayor que o igual a</a:t>
                      </a:r>
                      <a:endParaRPr lang="es-PA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MX" sz="1200">
                          <a:effectLst/>
                        </a:rPr>
                        <a:t>a&gt;=b</a:t>
                      </a:r>
                      <a:endParaRPr lang="es-PA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MX" sz="1200" dirty="0">
                          <a:effectLst/>
                        </a:rPr>
                        <a:t>a es menor que o igual a b</a:t>
                      </a:r>
                      <a:endParaRPr lang="es-PA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30318312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803258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876423" y="390143"/>
            <a:ext cx="8791575" cy="876491"/>
          </a:xfrm>
        </p:spPr>
        <p:txBody>
          <a:bodyPr/>
          <a:lstStyle/>
          <a:p>
            <a:pPr algn="ctr"/>
            <a:r>
              <a:rPr lang="es-PA" dirty="0">
                <a:solidFill>
                  <a:srgbClr val="FFFF00"/>
                </a:solidFill>
                <a:latin typeface="Algerian" panose="04020705040A02060702" pitchFamily="82" charset="0"/>
                <a:cs typeface="Times New Roman" panose="02020603050405020304" pitchFamily="18" charset="0"/>
              </a:rPr>
              <a:t>Operadores lógicos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2315335" y="4528630"/>
            <a:ext cx="8791575" cy="1655762"/>
          </a:xfrm>
        </p:spPr>
        <p:txBody>
          <a:bodyPr/>
          <a:lstStyle/>
          <a:p>
            <a:r>
              <a:rPr lang="es-PA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Los operadores lógicos  nos proporcionan un resultado a partir de que se cumpla (TRUE) o no (False) una cierta condición, producen un resultado booleano utilizando operaciones con compuertas lógicas.</a:t>
            </a:r>
          </a:p>
        </p:txBody>
      </p:sp>
      <p:pic>
        <p:nvPicPr>
          <p:cNvPr id="1026" name="Picture 2" descr="Compuertas lógicas - Ing.Hardwa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0400" y="1335849"/>
            <a:ext cx="6103620" cy="300990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40992564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PA" dirty="0">
                <a:solidFill>
                  <a:srgbClr val="FFFF00"/>
                </a:solidFill>
                <a:latin typeface="Algerian" panose="04020705040A02060702" pitchFamily="82" charset="0"/>
              </a:rPr>
              <a:t>Tipos de operadores</a:t>
            </a:r>
            <a:br>
              <a:rPr lang="es-PA" dirty="0">
                <a:solidFill>
                  <a:srgbClr val="FFFF00"/>
                </a:solidFill>
                <a:latin typeface="Algerian" panose="04020705040A02060702" pitchFamily="82" charset="0"/>
              </a:rPr>
            </a:br>
            <a:r>
              <a:rPr lang="es-PA" dirty="0">
                <a:solidFill>
                  <a:srgbClr val="FFFF00"/>
                </a:solidFill>
                <a:latin typeface="Algerian" panose="04020705040A02060702" pitchFamily="82" charset="0"/>
              </a:rPr>
              <a:t>Lógicos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s-PA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Existen 3 tipo de operadores,  dos de ellos binario y uno unario:</a:t>
            </a:r>
          </a:p>
          <a:p>
            <a:pPr lvl="1"/>
            <a:r>
              <a:rPr lang="es-PA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AND: devuelve un valor lógico TRUE si ambos operadores son ciertos. En caso contrario devuelve FALSE</a:t>
            </a:r>
          </a:p>
          <a:p>
            <a:pPr lvl="1"/>
            <a:endParaRPr lang="es-PA" b="1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s-PA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OR: devuelve un valor lógico si alguno de los operadores es cierto. En caso contrario devuelve FALSE</a:t>
            </a:r>
          </a:p>
          <a:p>
            <a:pPr lvl="1"/>
            <a:endParaRPr lang="es-PA" b="1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s-PA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NOT: es denominado negación lógica, recibe un valor lógico y lo devuelve de manera inversa. </a:t>
            </a:r>
          </a:p>
          <a:p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5064439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o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TM04033919[[fn=Circuito]]</Template>
  <TotalTime>28</TotalTime>
  <Words>952</Words>
  <Application>Microsoft Office PowerPoint</Application>
  <PresentationFormat>Panorámica</PresentationFormat>
  <Paragraphs>139</Paragraphs>
  <Slides>22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22</vt:i4>
      </vt:variant>
    </vt:vector>
  </HeadingPairs>
  <TitlesOfParts>
    <vt:vector size="29" baseType="lpstr">
      <vt:lpstr>Algerian</vt:lpstr>
      <vt:lpstr>Arial</vt:lpstr>
      <vt:lpstr>Calibri</vt:lpstr>
      <vt:lpstr>Ink Free</vt:lpstr>
      <vt:lpstr>Times New Roman</vt:lpstr>
      <vt:lpstr>Tw Cen MT</vt:lpstr>
      <vt:lpstr>Circuito</vt:lpstr>
      <vt:lpstr>Operadores lógicos  y relacionales</vt:lpstr>
      <vt:lpstr>Historia de los circuitos lógicos</vt:lpstr>
      <vt:lpstr>Poco antes de la Historia de los circuitos lógicos</vt:lpstr>
      <vt:lpstr>Historia de los circuitos lógicos (1)</vt:lpstr>
      <vt:lpstr>Historia de los circuitos lógicos (2)</vt:lpstr>
      <vt:lpstr>Operadores relacionales</vt:lpstr>
      <vt:lpstr>Presentación de PowerPoint</vt:lpstr>
      <vt:lpstr>Operadores lógicos</vt:lpstr>
      <vt:lpstr>Tipos de operadores Lógicos</vt:lpstr>
      <vt:lpstr>Tabla de verdad </vt:lpstr>
      <vt:lpstr>¿Qué es la tabla de verdad?</vt:lpstr>
      <vt:lpstr>OPERADORES LÓGICOS PRINCIPALES</vt:lpstr>
      <vt:lpstr>Operador Sí</vt:lpstr>
      <vt:lpstr>Operador AND (Conjunción)</vt:lpstr>
      <vt:lpstr>Operador OR (Disyunción)</vt:lpstr>
      <vt:lpstr>Operador NOT (Negación)</vt:lpstr>
      <vt:lpstr>Operadores lógicos secundarios</vt:lpstr>
      <vt:lpstr>Operador XOR </vt:lpstr>
      <vt:lpstr>Operador XNOR</vt:lpstr>
      <vt:lpstr>Operador NAND (NO-Y)</vt:lpstr>
      <vt:lpstr>Operador NOR (NO-O)</vt:lpstr>
      <vt:lpstr>Jerarquía de operadores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Operadores lógicos  y relacionales</dc:title>
  <dc:creator>Robert Lu Zhen</dc:creator>
  <cp:lastModifiedBy>Robert Lu Zhen</cp:lastModifiedBy>
  <cp:revision>15</cp:revision>
  <dcterms:created xsi:type="dcterms:W3CDTF">2020-05-18T14:48:31Z</dcterms:created>
  <dcterms:modified xsi:type="dcterms:W3CDTF">2020-05-19T01:42:08Z</dcterms:modified>
</cp:coreProperties>
</file>